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6" r:id="rId2"/>
    <p:sldId id="257" r:id="rId3"/>
    <p:sldId id="265" r:id="rId4"/>
    <p:sldId id="270" r:id="rId5"/>
    <p:sldId id="277" r:id="rId6"/>
    <p:sldId id="268" r:id="rId7"/>
    <p:sldId id="273" r:id="rId8"/>
    <p:sldId id="266" r:id="rId9"/>
    <p:sldId id="267" r:id="rId10"/>
    <p:sldId id="269" r:id="rId11"/>
    <p:sldId id="282" r:id="rId12"/>
    <p:sldId id="288" r:id="rId13"/>
    <p:sldId id="272" r:id="rId14"/>
    <p:sldId id="289" r:id="rId15"/>
    <p:sldId id="290" r:id="rId16"/>
    <p:sldId id="281" r:id="rId17"/>
    <p:sldId id="285" r:id="rId18"/>
    <p:sldId id="283" r:id="rId19"/>
    <p:sldId id="291" r:id="rId20"/>
    <p:sldId id="294" r:id="rId21"/>
    <p:sldId id="295" r:id="rId22"/>
    <p:sldId id="296" r:id="rId23"/>
    <p:sldId id="297" r:id="rId24"/>
    <p:sldId id="298" r:id="rId25"/>
    <p:sldId id="299" r:id="rId26"/>
    <p:sldId id="292" r:id="rId27"/>
    <p:sldId id="300" r:id="rId28"/>
    <p:sldId id="301" r:id="rId29"/>
    <p:sldId id="302" r:id="rId30"/>
    <p:sldId id="293" r:id="rId31"/>
    <p:sldId id="30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6" autoAdjust="0"/>
    <p:restoredTop sz="80567" autoAdjust="0"/>
  </p:normalViewPr>
  <p:slideViewPr>
    <p:cSldViewPr snapToGrid="0" snapToObjects="1">
      <p:cViewPr varScale="1">
        <p:scale>
          <a:sx n="109" d="100"/>
          <a:sy n="109" d="100"/>
        </p:scale>
        <p:origin x="2109" y="65"/>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22" d="100"/>
          <a:sy n="122" d="100"/>
        </p:scale>
        <p:origin x="-42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B3709-203B-AE41-9164-B5F4BE518D66}" type="datetimeFigureOut">
              <a:rPr lang="en-US" smtClean="0"/>
              <a:t>10/2/2016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F73792-2B2A-A944-A44B-7569EBB27A56}" type="slidenum">
              <a:rPr lang="en-US" smtClean="0"/>
              <a:t>‹#›</a:t>
            </a:fld>
            <a:endParaRPr lang="en-US"/>
          </a:p>
        </p:txBody>
      </p:sp>
    </p:spTree>
    <p:extLst>
      <p:ext uri="{BB962C8B-B14F-4D97-AF65-F5344CB8AC3E}">
        <p14:creationId xmlns:p14="http://schemas.microsoft.com/office/powerpoint/2010/main" val="11742001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While there are many helpful</a:t>
            </a:r>
            <a:r>
              <a:rPr lang="en-US" baseline="0" dirty="0"/>
              <a:t> examples in this folder, we’ll just be using Example Files 03 and 12</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dirty="0"/>
              <a:t> The Arduino pins are strong enough to light small LEDs (up to</a:t>
            </a:r>
          </a:p>
          <a:p>
            <a:pPr lvl="0" rtl="0">
              <a:spcBef>
                <a:spcPts val="0"/>
              </a:spcBef>
              <a:buClr>
                <a:schemeClr val="dk1"/>
              </a:buClr>
              <a:buSzPct val="100000"/>
              <a:buFont typeface="Arial"/>
              <a:buNone/>
            </a:pPr>
            <a:r>
              <a:rPr lang="en" dirty="0"/>
              <a:t>  40 milliAmps), but they're not strong enough to run motors and</a:t>
            </a:r>
          </a:p>
          <a:p>
            <a:pPr lvl="0" rtl="0">
              <a:spcBef>
                <a:spcPts val="0"/>
              </a:spcBef>
              <a:buClr>
                <a:schemeClr val="dk1"/>
              </a:buClr>
              <a:buSzPct val="100000"/>
              <a:buFont typeface="Arial"/>
              <a:buNone/>
            </a:pPr>
            <a:r>
              <a:rPr lang="en" dirty="0"/>
              <a:t>  other power-hungry parts. (This motor needs 50-100mA).</a:t>
            </a:r>
          </a:p>
          <a:p>
            <a:pPr lvl="0" rtl="0">
              <a:spcBef>
                <a:spcPts val="0"/>
              </a:spcBef>
              <a:buClr>
                <a:schemeClr val="dk1"/>
              </a:buClr>
              <a:buSzPct val="100000"/>
              <a:buFont typeface="Arial"/>
              <a:buNone/>
            </a:pPr>
            <a:r>
              <a:rPr lang="en" dirty="0"/>
              <a:t>The transistors in your kit (2N2222) can switch up to 200mA.</a:t>
            </a:r>
          </a:p>
          <a:p>
            <a:pPr lvl="0" rtl="0">
              <a:spcBef>
                <a:spcPts val="0"/>
              </a:spcBef>
              <a:buClr>
                <a:schemeClr val="dk1"/>
              </a:buClr>
              <a:buSzPct val="100000"/>
              <a:buFont typeface="Arial"/>
              <a:buNone/>
            </a:pPr>
            <a:endParaRPr dirty="0"/>
          </a:p>
          <a:p>
            <a:pPr lvl="0" rtl="0">
              <a:spcBef>
                <a:spcPts val="0"/>
              </a:spcBef>
              <a:buClr>
                <a:schemeClr val="dk1"/>
              </a:buClr>
              <a:buSzPct val="100000"/>
              <a:buFont typeface="Arial"/>
              <a:buNone/>
            </a:pPr>
            <a:r>
              <a:rPr lang="en"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280617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67808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2620908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208715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367922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202183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1313680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166729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153196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We won’t actually be connecting</a:t>
            </a:r>
            <a:r>
              <a:rPr lang="en-US" baseline="0" dirty="0"/>
              <a:t> all of these components to our </a:t>
            </a:r>
            <a:r>
              <a:rPr lang="en-US" baseline="0"/>
              <a:t>Uno’s today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390763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3263365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258694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79690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F73792-2B2A-A944-A44B-7569EBB27A56}" type="slidenum">
              <a:rPr lang="en-US" smtClean="0"/>
              <a:t>7</a:t>
            </a:fld>
            <a:endParaRPr lang="en-US"/>
          </a:p>
        </p:txBody>
      </p:sp>
    </p:spTree>
    <p:extLst>
      <p:ext uri="{BB962C8B-B14F-4D97-AF65-F5344CB8AC3E}">
        <p14:creationId xmlns:p14="http://schemas.microsoft.com/office/powerpoint/2010/main" val="246991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00000"/>
              <a:buFont typeface="Arial"/>
              <a:buNone/>
            </a:pPr>
            <a:r>
              <a:rPr lang="en" dirty="0"/>
              <a:t>An RGB LED is actually three LEDs (red, green, and blue) in</a:t>
            </a:r>
          </a:p>
          <a:p>
            <a:pPr lvl="0" rtl="0">
              <a:spcBef>
                <a:spcPts val="0"/>
              </a:spcBef>
              <a:buClr>
                <a:schemeClr val="dk1"/>
              </a:buClr>
              <a:buSzPct val="100000"/>
              <a:buFont typeface="Arial"/>
              <a:buNone/>
            </a:pPr>
            <a:r>
              <a:rPr lang="en" dirty="0"/>
              <a:t>  one package. When you run them at different brightnesses,</a:t>
            </a:r>
          </a:p>
          <a:p>
            <a:pPr lvl="0" rtl="0">
              <a:spcBef>
                <a:spcPts val="0"/>
              </a:spcBef>
              <a:buClr>
                <a:schemeClr val="dk1"/>
              </a:buClr>
              <a:buSzPct val="100000"/>
              <a:buFont typeface="Arial"/>
              <a:buNone/>
            </a:pPr>
            <a:r>
              <a:rPr lang="en" dirty="0"/>
              <a:t>  the red, green and blue mix to form new colors.</a:t>
            </a:r>
            <a:endParaRPr lang="en-US" dirty="0"/>
          </a:p>
          <a:p>
            <a:pPr lvl="0" rtl="0">
              <a:spcBef>
                <a:spcPts val="0"/>
              </a:spcBef>
              <a:buClr>
                <a:schemeClr val="dk1"/>
              </a:buClr>
              <a:buSzPct val="100000"/>
              <a:buFont typeface="Arial"/>
              <a:buNone/>
            </a:pPr>
            <a:endParaRPr lang="en-US" dirty="0"/>
          </a:p>
          <a:p>
            <a:pPr lvl="0" rtl="0">
              <a:spcBef>
                <a:spcPts val="0"/>
              </a:spcBef>
              <a:buClr>
                <a:schemeClr val="dk1"/>
              </a:buClr>
              <a:buSzPct val="100000"/>
              <a:buFont typeface="Arial"/>
              <a:buNone/>
            </a:pPr>
            <a:r>
              <a:rPr lang="en" dirty="0"/>
              <a:t> Starting at the flattened edge of the flange on the LED,</a:t>
            </a:r>
          </a:p>
          <a:p>
            <a:pPr lvl="0" rtl="0">
              <a:spcBef>
                <a:spcPts val="0"/>
              </a:spcBef>
              <a:buClr>
                <a:schemeClr val="dk1"/>
              </a:buClr>
              <a:buSzPct val="100000"/>
              <a:buFont typeface="Arial"/>
              <a:buNone/>
            </a:pPr>
            <a:r>
              <a:rPr lang="en" dirty="0"/>
              <a:t>  the pins are ordered RED, COMMON, GREEN, BLUE.</a:t>
            </a:r>
          </a:p>
          <a:p>
            <a:pPr lvl="0" rtl="0">
              <a:spcBef>
                <a:spcPts val="0"/>
              </a:spcBef>
              <a:buClr>
                <a:schemeClr val="dk1"/>
              </a:buClr>
              <a:buSzPct val="100000"/>
              <a:buFont typeface="Arial"/>
              <a:buNone/>
            </a:pPr>
            <a:endParaRPr lang="en" dirty="0"/>
          </a:p>
        </p:txBody>
      </p:sp>
      <p:sp>
        <p:nvSpPr>
          <p:cNvPr id="4" name="Slide Number Placeholder 3"/>
          <p:cNvSpPr>
            <a:spLocks noGrp="1"/>
          </p:cNvSpPr>
          <p:nvPr>
            <p:ph type="sldNum" sz="quarter" idx="10"/>
          </p:nvPr>
        </p:nvSpPr>
        <p:spPr/>
        <p:txBody>
          <a:bodyPr/>
          <a:lstStyle/>
          <a:p>
            <a:fld id="{3AF73792-2B2A-A944-A44B-7569EBB27A56}" type="slidenum">
              <a:rPr lang="en-US" smtClean="0"/>
              <a:t>8</a:t>
            </a:fld>
            <a:endParaRPr lang="en-US"/>
          </a:p>
        </p:txBody>
      </p:sp>
    </p:spTree>
    <p:extLst>
      <p:ext uri="{BB962C8B-B14F-4D97-AF65-F5344CB8AC3E}">
        <p14:creationId xmlns:p14="http://schemas.microsoft.com/office/powerpoint/2010/main" val="321175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00000"/>
              <a:buFont typeface="Arial"/>
              <a:buNone/>
            </a:pPr>
            <a:r>
              <a:rPr lang="en" dirty="0"/>
              <a:t>    Connect RED to a 330 Ohm resistor. Connect the other end</a:t>
            </a:r>
          </a:p>
          <a:p>
            <a:pPr lvl="0" rtl="0">
              <a:spcBef>
                <a:spcPts val="0"/>
              </a:spcBef>
              <a:buClr>
                <a:schemeClr val="dk1"/>
              </a:buClr>
              <a:buSzPct val="100000"/>
              <a:buFont typeface="Arial"/>
              <a:buNone/>
            </a:pPr>
            <a:r>
              <a:rPr lang="en" dirty="0"/>
              <a:t>  of the resistor to Arduino digital pin 9.</a:t>
            </a:r>
          </a:p>
          <a:p>
            <a:pPr lvl="0" rtl="0">
              <a:spcBef>
                <a:spcPts val="0"/>
              </a:spcBef>
              <a:buClr>
                <a:schemeClr val="dk1"/>
              </a:buClr>
              <a:buSzPct val="100000"/>
              <a:buFont typeface="Arial"/>
              <a:buNone/>
            </a:pPr>
            <a:endParaRPr lang="en" dirty="0"/>
          </a:p>
          <a:p>
            <a:pPr lvl="0" rtl="0">
              <a:spcBef>
                <a:spcPts val="0"/>
              </a:spcBef>
              <a:buClr>
                <a:schemeClr val="dk1"/>
              </a:buClr>
              <a:buSzPct val="100000"/>
              <a:buFont typeface="Arial"/>
              <a:buNone/>
            </a:pPr>
            <a:r>
              <a:rPr lang="en" dirty="0"/>
              <a:t>  Connect COMMON pin to GND.</a:t>
            </a:r>
          </a:p>
          <a:p>
            <a:pPr lvl="0" rtl="0">
              <a:spcBef>
                <a:spcPts val="0"/>
              </a:spcBef>
              <a:buClr>
                <a:schemeClr val="dk1"/>
              </a:buClr>
              <a:buSzPct val="100000"/>
              <a:buFont typeface="Arial"/>
              <a:buNone/>
            </a:pPr>
            <a:endParaRPr lang="en" dirty="0"/>
          </a:p>
          <a:p>
            <a:pPr lvl="0" rtl="0">
              <a:spcBef>
                <a:spcPts val="0"/>
              </a:spcBef>
              <a:buClr>
                <a:schemeClr val="dk1"/>
              </a:buClr>
              <a:buSzPct val="100000"/>
              <a:buFont typeface="Arial"/>
              <a:buNone/>
            </a:pPr>
            <a:r>
              <a:rPr lang="en" dirty="0"/>
              <a:t>  Connect GREEN to a 330 Ohm resistor. Connect the other end</a:t>
            </a:r>
          </a:p>
          <a:p>
            <a:pPr lvl="0" rtl="0">
              <a:spcBef>
                <a:spcPts val="0"/>
              </a:spcBef>
              <a:buClr>
                <a:schemeClr val="dk1"/>
              </a:buClr>
              <a:buSzPct val="100000"/>
              <a:buFont typeface="Arial"/>
              <a:buNone/>
            </a:pPr>
            <a:r>
              <a:rPr lang="en" dirty="0"/>
              <a:t>  of the resistor to Arduino digital pin 10.</a:t>
            </a:r>
          </a:p>
          <a:p>
            <a:pPr lvl="0" rtl="0">
              <a:spcBef>
                <a:spcPts val="0"/>
              </a:spcBef>
              <a:buClr>
                <a:schemeClr val="dk1"/>
              </a:buClr>
              <a:buSzPct val="100000"/>
              <a:buFont typeface="Arial"/>
              <a:buNone/>
            </a:pPr>
            <a:endParaRPr lang="en" dirty="0"/>
          </a:p>
          <a:p>
            <a:pPr lvl="0" rtl="0">
              <a:spcBef>
                <a:spcPts val="0"/>
              </a:spcBef>
              <a:buClr>
                <a:schemeClr val="dk1"/>
              </a:buClr>
              <a:buSzPct val="100000"/>
              <a:buFont typeface="Arial"/>
              <a:buNone/>
            </a:pPr>
            <a:r>
              <a:rPr lang="en" dirty="0"/>
              <a:t>  Connect BLUE to a 330 Ohm resistor. Connect the other end</a:t>
            </a:r>
          </a:p>
          <a:p>
            <a:pPr lvl="0" rtl="0">
              <a:spcBef>
                <a:spcPts val="0"/>
              </a:spcBef>
              <a:buClr>
                <a:schemeClr val="dk1"/>
              </a:buClr>
              <a:buSzPct val="100000"/>
              <a:buFont typeface="Arial"/>
              <a:buNone/>
            </a:pPr>
            <a:r>
              <a:rPr lang="en" dirty="0"/>
              <a:t>  of the resistor to Arduino digital pin 11.</a:t>
            </a:r>
          </a:p>
          <a:p>
            <a:pPr lvl="0" rtl="0">
              <a:spcBef>
                <a:spcPts val="0"/>
              </a:spcBef>
              <a:buClr>
                <a:schemeClr val="dk1"/>
              </a:buClr>
              <a:buSzPct val="100000"/>
              <a:buFont typeface="Arial"/>
              <a:buNone/>
            </a:pPr>
            <a:endParaRPr lang="en" dirty="0"/>
          </a:p>
          <a:p>
            <a:pPr lvl="0">
              <a:spcBef>
                <a:spcPts val="0"/>
              </a:spcBef>
              <a:buNone/>
            </a:pPr>
            <a:endParaRPr lang="en" dirty="0"/>
          </a:p>
          <a:p>
            <a:endParaRPr lang="en-US" dirty="0"/>
          </a:p>
        </p:txBody>
      </p:sp>
      <p:sp>
        <p:nvSpPr>
          <p:cNvPr id="4" name="Slide Number Placeholder 3"/>
          <p:cNvSpPr>
            <a:spLocks noGrp="1"/>
          </p:cNvSpPr>
          <p:nvPr>
            <p:ph type="sldNum" sz="quarter" idx="10"/>
          </p:nvPr>
        </p:nvSpPr>
        <p:spPr/>
        <p:txBody>
          <a:bodyPr/>
          <a:lstStyle/>
          <a:p>
            <a:fld id="{3AF73792-2B2A-A944-A44B-7569EBB27A56}" type="slidenum">
              <a:rPr lang="en-US" smtClean="0"/>
              <a:t>9</a:t>
            </a:fld>
            <a:endParaRPr lang="en-US"/>
          </a:p>
        </p:txBody>
      </p:sp>
    </p:spTree>
    <p:extLst>
      <p:ext uri="{BB962C8B-B14F-4D97-AF65-F5344CB8AC3E}">
        <p14:creationId xmlns:p14="http://schemas.microsoft.com/office/powerpoint/2010/main" val="258553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Servos have integrated gears and a shaft that can be precisely controlled. Standard servos allow the shaft to be positioned at various angles, usually between 0 and 180 degrees. Continuous rotation servos allow the rotation of the shaft to be set to various speeds.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  Sweep a servo back and forth through its full range of motion.</a:t>
            </a:r>
          </a:p>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  A "servo", short for servomotor, is a motor that includes </a:t>
            </a:r>
          </a:p>
          <a:p>
            <a:pPr lvl="0" rtl="0">
              <a:spcBef>
                <a:spcPts val="0"/>
              </a:spcBef>
              <a:buClr>
                <a:schemeClr val="dk1"/>
              </a:buClr>
              <a:buSzPct val="100000"/>
              <a:buFont typeface="Arial"/>
              <a:buNone/>
            </a:pPr>
            <a:r>
              <a:rPr lang="en"/>
              <a:t>  feedback circuitry that allows it to be commanded to move to</a:t>
            </a:r>
          </a:p>
          <a:p>
            <a:pPr lvl="0" rtl="0">
              <a:spcBef>
                <a:spcPts val="0"/>
              </a:spcBef>
              <a:buClr>
                <a:schemeClr val="dk1"/>
              </a:buClr>
              <a:buSzPct val="100000"/>
              <a:buFont typeface="Arial"/>
              <a:buNone/>
            </a:pPr>
            <a:r>
              <a:rPr lang="en"/>
              <a:t>  specific positions. This one is very small, but larger servos</a:t>
            </a:r>
          </a:p>
          <a:p>
            <a:pPr lvl="0" rtl="0">
              <a:spcBef>
                <a:spcPts val="0"/>
              </a:spcBef>
              <a:buClr>
                <a:schemeClr val="dk1"/>
              </a:buClr>
              <a:buSzPct val="100000"/>
              <a:buFont typeface="Arial"/>
              <a:buNone/>
            </a:pPr>
            <a:r>
              <a:rPr lang="en"/>
              <a:t>  are used extensively in robotics to control mechanical arms,</a:t>
            </a:r>
          </a:p>
          <a:p>
            <a:pPr lvl="0" rtl="0">
              <a:spcBef>
                <a:spcPts val="0"/>
              </a:spcBef>
              <a:buClr>
                <a:schemeClr val="dk1"/>
              </a:buClr>
              <a:buSzPct val="100000"/>
              <a:buFont typeface="Arial"/>
              <a:buNone/>
            </a:pPr>
            <a:r>
              <a:rPr lang="en"/>
              <a:t>  hands, etc. You could use it to make a (tiny) robot arm,</a:t>
            </a:r>
          </a:p>
          <a:p>
            <a:pPr lvl="0" rtl="0">
              <a:spcBef>
                <a:spcPts val="0"/>
              </a:spcBef>
              <a:buClr>
                <a:schemeClr val="dk1"/>
              </a:buClr>
              <a:buSzPct val="100000"/>
              <a:buFont typeface="Arial"/>
              <a:buNone/>
            </a:pPr>
            <a:r>
              <a:rPr lang="en"/>
              <a:t>  aircraft control surface, or anywhere something needs to be</a:t>
            </a:r>
          </a:p>
          <a:p>
            <a:pPr lvl="0" rtl="0">
              <a:spcBef>
                <a:spcPts val="0"/>
              </a:spcBef>
              <a:buClr>
                <a:schemeClr val="dk1"/>
              </a:buClr>
              <a:buSzPct val="100000"/>
              <a:buFont typeface="Arial"/>
              <a:buNone/>
            </a:pPr>
            <a:r>
              <a:rPr lang="en"/>
              <a:t>  moved to specific positions.</a:t>
            </a:r>
          </a:p>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let’s talk about some things you’ll need to add to make the motor work</a:t>
            </a:r>
            <a:r>
              <a:rPr lang="is-IS" dirty="0"/>
              <a:t>…</a:t>
            </a:r>
          </a:p>
          <a:p>
            <a:endParaRPr lang="is-IS" dirty="0"/>
          </a:p>
          <a:p>
            <a:pPr lvl="0" rtl="0">
              <a:spcBef>
                <a:spcPts val="0"/>
              </a:spcBef>
              <a:buClr>
                <a:schemeClr val="dk1"/>
              </a:buClr>
              <a:buSzPct val="100000"/>
              <a:buFont typeface="Arial"/>
              <a:buNone/>
            </a:pPr>
            <a:r>
              <a:rPr lang="en" dirty="0"/>
              <a:t> Because the motor needs more current than an Arduino pin can</a:t>
            </a:r>
          </a:p>
          <a:p>
            <a:pPr lvl="0" rtl="0">
              <a:spcBef>
                <a:spcPts val="0"/>
              </a:spcBef>
              <a:buClr>
                <a:schemeClr val="dk1"/>
              </a:buClr>
              <a:buSzPct val="100000"/>
              <a:buFont typeface="Arial"/>
              <a:buNone/>
            </a:pPr>
            <a:r>
              <a:rPr lang="en" dirty="0"/>
              <a:t>  provide, we'll use a transistor to do the heavy lifting.</a:t>
            </a:r>
          </a:p>
          <a:p>
            <a:pPr lvl="0" rtl="0">
              <a:spcBef>
                <a:spcPts val="0"/>
              </a:spcBef>
              <a:buClr>
                <a:schemeClr val="dk1"/>
              </a:buClr>
              <a:buSzPct val="100000"/>
              <a:buFont typeface="Arial"/>
              <a:buNone/>
            </a:pPr>
            <a:r>
              <a:rPr lang="en" dirty="0"/>
              <a:t>  A transistor is a solid-state switch. When we give it a small</a:t>
            </a:r>
          </a:p>
          <a:p>
            <a:pPr lvl="0" rtl="0">
              <a:spcBef>
                <a:spcPts val="0"/>
              </a:spcBef>
              <a:buClr>
                <a:schemeClr val="dk1"/>
              </a:buClr>
              <a:buSzPct val="100000"/>
              <a:buFont typeface="Arial"/>
              <a:buNone/>
            </a:pPr>
            <a:r>
              <a:rPr lang="en" dirty="0"/>
              <a:t>  amount of current, it can switch a much larger current.</a:t>
            </a:r>
            <a:endParaRPr lang="en-US" dirty="0"/>
          </a:p>
          <a:p>
            <a:pPr lvl="0" rtl="0">
              <a:spcBef>
                <a:spcPts val="0"/>
              </a:spcBef>
              <a:buClr>
                <a:schemeClr val="dk1"/>
              </a:buClr>
              <a:buSzPct val="100000"/>
              <a:buFont typeface="Arial"/>
              <a:buNone/>
            </a:pPr>
            <a:endParaRPr lang="en-US" dirty="0"/>
          </a:p>
          <a:p>
            <a:pPr lvl="0" rtl="0">
              <a:spcBef>
                <a:spcPts val="0"/>
              </a:spcBef>
              <a:buClr>
                <a:schemeClr val="dk1"/>
              </a:buClr>
              <a:buSzPct val="100000"/>
              <a:buFont typeface="Arial"/>
              <a:buNone/>
            </a:pPr>
            <a:r>
              <a:rPr lang="en-US" dirty="0"/>
              <a:t>You can turn a transistor on and off using the </a:t>
            </a:r>
            <a:r>
              <a:rPr lang="en-US" dirty="0" err="1"/>
              <a:t>digitalWrite</a:t>
            </a:r>
            <a:r>
              <a:rPr lang="en-US" dirty="0"/>
              <a:t>()</a:t>
            </a:r>
          </a:p>
          <a:p>
            <a:pPr lvl="0" rtl="0">
              <a:spcBef>
                <a:spcPts val="0"/>
              </a:spcBef>
              <a:buClr>
                <a:schemeClr val="dk1"/>
              </a:buClr>
              <a:buSzPct val="100000"/>
              <a:buFont typeface="Arial"/>
              <a:buNone/>
            </a:pPr>
            <a:r>
              <a:rPr lang="en-US" dirty="0"/>
              <a:t>  function, but you can also use the </a:t>
            </a:r>
            <a:r>
              <a:rPr lang="en-US" dirty="0" err="1"/>
              <a:t>analogWrite</a:t>
            </a:r>
            <a:r>
              <a:rPr lang="en-US" dirty="0"/>
              <a:t>() function to</a:t>
            </a:r>
          </a:p>
          <a:p>
            <a:pPr lvl="0" rtl="0">
              <a:spcBef>
                <a:spcPts val="0"/>
              </a:spcBef>
              <a:buClr>
                <a:schemeClr val="dk1"/>
              </a:buClr>
              <a:buSzPct val="100000"/>
              <a:buFont typeface="Arial"/>
              <a:buNone/>
            </a:pPr>
            <a:r>
              <a:rPr lang="en-US" dirty="0"/>
              <a:t>  vary the speed of the motor. The </a:t>
            </a:r>
            <a:r>
              <a:rPr lang="en-US" dirty="0" err="1"/>
              <a:t>analogWrite</a:t>
            </a:r>
            <a:r>
              <a:rPr lang="en-US" dirty="0"/>
              <a:t>() function pulses</a:t>
            </a:r>
          </a:p>
          <a:p>
            <a:pPr lvl="0" rtl="0">
              <a:spcBef>
                <a:spcPts val="0"/>
              </a:spcBef>
              <a:buClr>
                <a:schemeClr val="dk1"/>
              </a:buClr>
              <a:buSzPct val="100000"/>
              <a:buFont typeface="Arial"/>
              <a:buNone/>
            </a:pPr>
            <a:r>
              <a:rPr lang="en-US" dirty="0"/>
              <a:t>  a pin, varying the width of the pulse from 0% to 100%. We call</a:t>
            </a:r>
          </a:p>
          <a:p>
            <a:pPr lvl="0" rtl="0">
              <a:spcBef>
                <a:spcPts val="0"/>
              </a:spcBef>
              <a:buClr>
                <a:schemeClr val="dk1"/>
              </a:buClr>
              <a:buSzPct val="100000"/>
              <a:buFont typeface="Arial"/>
              <a:buNone/>
            </a:pPr>
            <a:r>
              <a:rPr lang="en-US" dirty="0"/>
              <a:t>  this technique "PWM", for "Pulse-Width Modulation".</a:t>
            </a:r>
          </a:p>
          <a:p>
            <a:pPr lvl="0" rtl="0">
              <a:spcBef>
                <a:spcPts val="0"/>
              </a:spcBef>
              <a:buClr>
                <a:schemeClr val="dk1"/>
              </a:buClr>
              <a:buSzPct val="100000"/>
              <a:buFont typeface="Arial"/>
              <a:buNone/>
            </a:pPr>
            <a:endParaRPr lang="en-US" dirty="0"/>
          </a:p>
          <a:p>
            <a:pPr lvl="0" rtl="0">
              <a:spcBef>
                <a:spcPts val="0"/>
              </a:spcBef>
              <a:buClr>
                <a:schemeClr val="dk1"/>
              </a:buClr>
              <a:buSzPct val="100000"/>
              <a:buFont typeface="Arial"/>
              <a:buNone/>
            </a:pPr>
            <a:r>
              <a:rPr lang="en-US" dirty="0"/>
              <a:t>  One thing to keep in mind is that when you lower the speed of</a:t>
            </a:r>
          </a:p>
          <a:p>
            <a:pPr lvl="0" rtl="0">
              <a:spcBef>
                <a:spcPts val="0"/>
              </a:spcBef>
              <a:buClr>
                <a:schemeClr val="dk1"/>
              </a:buClr>
              <a:buSzPct val="100000"/>
              <a:buFont typeface="Arial"/>
              <a:buNone/>
            </a:pPr>
            <a:r>
              <a:rPr lang="en-US" dirty="0"/>
              <a:t>  a motor using PWM, you're also reducing the torque (strength)</a:t>
            </a:r>
          </a:p>
          <a:p>
            <a:pPr lvl="0" rtl="0">
              <a:spcBef>
                <a:spcPts val="0"/>
              </a:spcBef>
              <a:buClr>
                <a:schemeClr val="dk1"/>
              </a:buClr>
              <a:buSzPct val="100000"/>
              <a:buFont typeface="Arial"/>
              <a:buNone/>
            </a:pPr>
            <a:r>
              <a:rPr lang="en-US" dirty="0"/>
              <a:t>  of the motor. For PWM values below 50 or so, the motor won't have</a:t>
            </a:r>
          </a:p>
          <a:p>
            <a:pPr lvl="0" rtl="0">
              <a:spcBef>
                <a:spcPts val="0"/>
              </a:spcBef>
              <a:buClr>
                <a:schemeClr val="dk1"/>
              </a:buClr>
              <a:buSzPct val="100000"/>
              <a:buFont typeface="Arial"/>
              <a:buNone/>
            </a:pPr>
            <a:r>
              <a:rPr lang="en-US" dirty="0"/>
              <a:t>  enough torque to start spinning. It will start spinning when you</a:t>
            </a:r>
          </a:p>
          <a:p>
            <a:pPr lvl="0" rtl="0">
              <a:spcBef>
                <a:spcPts val="0"/>
              </a:spcBef>
              <a:buClr>
                <a:schemeClr val="dk1"/>
              </a:buClr>
              <a:buSzPct val="100000"/>
              <a:buFont typeface="Arial"/>
              <a:buNone/>
            </a:pPr>
            <a:r>
              <a:rPr lang="en-US" dirty="0"/>
              <a:t>  raise the speed a bit.</a:t>
            </a:r>
          </a:p>
          <a:p>
            <a:pPr lvl="0" rtl="0">
              <a:spcBef>
                <a:spcPts val="0"/>
              </a:spcBef>
              <a:buClr>
                <a:schemeClr val="dk1"/>
              </a:buClr>
              <a:buSzPct val="100000"/>
              <a:buFont typeface="Arial"/>
              <a:buNone/>
            </a:pPr>
            <a:endParaRPr lang="en-US" dirty="0"/>
          </a:p>
          <a:p>
            <a:pPr lvl="0">
              <a:spcBef>
                <a:spcPts val="0"/>
              </a:spcBef>
              <a:buClr>
                <a:schemeClr val="dk1"/>
              </a:buClr>
              <a:buSzPct val="100000"/>
              <a:buFont typeface="Arial"/>
              <a:buNone/>
            </a:pPr>
            <a:endParaRPr lang="en-US" dirty="0"/>
          </a:p>
          <a:p>
            <a:pPr lvl="0" rtl="0">
              <a:spcBef>
                <a:spcPts val="0"/>
              </a:spcBef>
              <a:buClr>
                <a:schemeClr val="dk1"/>
              </a:buClr>
              <a:buSzPct val="100000"/>
              <a:buFont typeface="Arial"/>
              <a:buNone/>
            </a:pPr>
            <a:endParaRPr lang="en" dirty="0"/>
          </a:p>
          <a:p>
            <a:endParaRPr lang="en-US" dirty="0"/>
          </a:p>
        </p:txBody>
      </p:sp>
      <p:sp>
        <p:nvSpPr>
          <p:cNvPr id="4" name="Slide Number Placeholder 3"/>
          <p:cNvSpPr>
            <a:spLocks noGrp="1"/>
          </p:cNvSpPr>
          <p:nvPr>
            <p:ph type="sldNum" sz="quarter" idx="10"/>
          </p:nvPr>
        </p:nvSpPr>
        <p:spPr/>
        <p:txBody>
          <a:bodyPr/>
          <a:lstStyle/>
          <a:p>
            <a:fld id="{3AF73792-2B2A-A944-A44B-7569EBB27A56}" type="slidenum">
              <a:rPr lang="en-US" smtClean="0"/>
              <a:t>16</a:t>
            </a:fld>
            <a:endParaRPr lang="en-US"/>
          </a:p>
        </p:txBody>
      </p:sp>
    </p:spTree>
    <p:extLst>
      <p:ext uri="{BB962C8B-B14F-4D97-AF65-F5344CB8AC3E}">
        <p14:creationId xmlns:p14="http://schemas.microsoft.com/office/powerpoint/2010/main" val="273372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00000"/>
              <a:buFont typeface="Arial"/>
              <a:buNone/>
            </a:pPr>
            <a:r>
              <a:rPr lang="en" dirty="0">
                <a:solidFill>
                  <a:schemeClr val="dk1"/>
                </a:solidFill>
              </a:rPr>
              <a:t> Flyback diode:</a:t>
            </a:r>
          </a:p>
          <a:p>
            <a:pPr lvl="0" rtl="0">
              <a:spcBef>
                <a:spcPts val="0"/>
              </a:spcBef>
              <a:buClr>
                <a:schemeClr val="dk1"/>
              </a:buClr>
              <a:buSzPct val="100000"/>
              <a:buFont typeface="Arial"/>
              <a:buNone/>
            </a:pPr>
            <a:endParaRPr lang="en" dirty="0">
              <a:solidFill>
                <a:schemeClr val="dk1"/>
              </a:solidFill>
            </a:endParaRPr>
          </a:p>
          <a:p>
            <a:pPr lvl="0" rtl="0">
              <a:spcBef>
                <a:spcPts val="0"/>
              </a:spcBef>
              <a:buClr>
                <a:schemeClr val="dk1"/>
              </a:buClr>
              <a:buSzPct val="100000"/>
              <a:buFont typeface="Arial"/>
              <a:buNone/>
            </a:pPr>
            <a:r>
              <a:rPr lang="en" dirty="0">
                <a:solidFill>
                  <a:schemeClr val="dk1"/>
                </a:solidFill>
              </a:rPr>
              <a:t>    When the motor is spinning and suddenly turned off, the</a:t>
            </a:r>
          </a:p>
          <a:p>
            <a:pPr lvl="0" rtl="0">
              <a:spcBef>
                <a:spcPts val="0"/>
              </a:spcBef>
              <a:buClr>
                <a:schemeClr val="dk1"/>
              </a:buClr>
              <a:buSzPct val="100000"/>
              <a:buFont typeface="Arial"/>
              <a:buNone/>
            </a:pPr>
            <a:r>
              <a:rPr lang="en" dirty="0">
                <a:solidFill>
                  <a:schemeClr val="dk1"/>
                </a:solidFill>
              </a:rPr>
              <a:t>    magnetic field inside it collapses, generating a voltage spike.</a:t>
            </a:r>
          </a:p>
          <a:p>
            <a:pPr lvl="0" rtl="0">
              <a:spcBef>
                <a:spcPts val="0"/>
              </a:spcBef>
              <a:buClr>
                <a:schemeClr val="dk1"/>
              </a:buClr>
              <a:buSzPct val="100000"/>
              <a:buFont typeface="Arial"/>
              <a:buNone/>
            </a:pPr>
            <a:r>
              <a:rPr lang="en" dirty="0">
                <a:solidFill>
                  <a:schemeClr val="dk1"/>
                </a:solidFill>
              </a:rPr>
              <a:t>    This can damage the transistor. To prevent this, we use a</a:t>
            </a:r>
          </a:p>
          <a:p>
            <a:pPr lvl="0" rtl="0">
              <a:spcBef>
                <a:spcPts val="0"/>
              </a:spcBef>
              <a:buClr>
                <a:schemeClr val="dk1"/>
              </a:buClr>
              <a:buSzPct val="100000"/>
              <a:buFont typeface="Arial"/>
              <a:buNone/>
            </a:pPr>
            <a:r>
              <a:rPr lang="en" dirty="0">
                <a:solidFill>
                  <a:schemeClr val="dk1"/>
                </a:solidFill>
              </a:rPr>
              <a:t>    "flyback diode", which diverts the voltage spike "around" the</a:t>
            </a:r>
          </a:p>
          <a:p>
            <a:pPr lvl="0" rtl="0">
              <a:spcBef>
                <a:spcPts val="0"/>
              </a:spcBef>
              <a:buClr>
                <a:schemeClr val="dk1"/>
              </a:buClr>
              <a:buSzPct val="100000"/>
              <a:buFont typeface="Arial"/>
              <a:buNone/>
            </a:pPr>
            <a:r>
              <a:rPr lang="en" dirty="0">
                <a:solidFill>
                  <a:schemeClr val="dk1"/>
                </a:solidFill>
              </a:rPr>
              <a:t>    transistor.</a:t>
            </a:r>
          </a:p>
          <a:p>
            <a:pPr lvl="0" rtl="0">
              <a:spcBef>
                <a:spcPts val="0"/>
              </a:spcBef>
              <a:buClr>
                <a:schemeClr val="dk1"/>
              </a:buClr>
              <a:buSzPct val="100000"/>
              <a:buFont typeface="Arial"/>
              <a:buNone/>
            </a:pPr>
            <a:endParaRPr lang="en" dirty="0">
              <a:solidFill>
                <a:schemeClr val="dk1"/>
              </a:solidFill>
            </a:endParaRPr>
          </a:p>
          <a:p>
            <a:pPr lvl="0" rtl="0">
              <a:spcBef>
                <a:spcPts val="0"/>
              </a:spcBef>
              <a:buClr>
                <a:schemeClr val="dk1"/>
              </a:buClr>
              <a:buSzPct val="100000"/>
              <a:buFont typeface="Arial"/>
              <a:buNone/>
            </a:pPr>
            <a:r>
              <a:rPr lang="en" dirty="0">
                <a:solidFill>
                  <a:schemeClr val="dk1"/>
                </a:solidFill>
              </a:rPr>
              <a:t>    Connect the side of the diode with the band (cathode) to 5V</a:t>
            </a:r>
          </a:p>
          <a:p>
            <a:pPr lvl="0" rtl="0">
              <a:spcBef>
                <a:spcPts val="0"/>
              </a:spcBef>
              <a:buClr>
                <a:schemeClr val="dk1"/>
              </a:buClr>
              <a:buSzPct val="100000"/>
              <a:buFont typeface="Arial"/>
              <a:buNone/>
            </a:pPr>
            <a:r>
              <a:rPr lang="en" dirty="0">
                <a:solidFill>
                  <a:schemeClr val="dk1"/>
                </a:solidFill>
              </a:rPr>
              <a:t>    Connect the other side of the diode (anode) to the black wire</a:t>
            </a:r>
          </a:p>
          <a:p>
            <a:pPr lvl="0" rtl="0">
              <a:spcBef>
                <a:spcPts val="0"/>
              </a:spcBef>
              <a:buClr>
                <a:schemeClr val="dk1"/>
              </a:buClr>
              <a:buSzPct val="100000"/>
              <a:buFont typeface="Arial"/>
              <a:buNone/>
            </a:pPr>
            <a:r>
              <a:rPr lang="en" dirty="0">
                <a:solidFill>
                  <a:schemeClr val="dk1"/>
                </a:solidFill>
              </a:rPr>
              <a:t>    on the motor.</a:t>
            </a:r>
          </a:p>
          <a:p>
            <a:endParaRPr lang="en-US" dirty="0"/>
          </a:p>
        </p:txBody>
      </p:sp>
      <p:sp>
        <p:nvSpPr>
          <p:cNvPr id="4" name="Slide Number Placeholder 3"/>
          <p:cNvSpPr>
            <a:spLocks noGrp="1"/>
          </p:cNvSpPr>
          <p:nvPr>
            <p:ph type="sldNum" sz="quarter" idx="10"/>
          </p:nvPr>
        </p:nvSpPr>
        <p:spPr/>
        <p:txBody>
          <a:bodyPr/>
          <a:lstStyle/>
          <a:p>
            <a:fld id="{3AF73792-2B2A-A944-A44B-7569EBB27A56}" type="slidenum">
              <a:rPr lang="en-US" smtClean="0"/>
              <a:t>17</a:t>
            </a:fld>
            <a:endParaRPr lang="en-US"/>
          </a:p>
        </p:txBody>
      </p:sp>
    </p:spTree>
    <p:extLst>
      <p:ext uri="{BB962C8B-B14F-4D97-AF65-F5344CB8AC3E}">
        <p14:creationId xmlns:p14="http://schemas.microsoft.com/office/powerpoint/2010/main" val="40110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92D8F-06BC-F141-AC64-D35D21CEA782}"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9366C-9936-2147-8168-8DE20A2FDB0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492D8F-06BC-F141-AC64-D35D21CEA782}"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92D8F-06BC-F141-AC64-D35D21CEA782}"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0226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492D8F-06BC-F141-AC64-D35D21CEA782}"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492D8F-06BC-F141-AC64-D35D21CEA782}"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69366C-9936-2147-8168-8DE20A2FDB0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92D8F-06BC-F141-AC64-D35D21CEA782}" type="datetimeFigureOut">
              <a:rPr lang="en-US" smtClean="0"/>
              <a:t>10/2/2016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92D8F-06BC-F141-AC64-D35D21CEA782}" type="datetimeFigureOut">
              <a:rPr lang="en-US" smtClean="0"/>
              <a:t>10/2/2016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69366C-9936-2147-8168-8DE20A2FDB0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492D8F-06BC-F141-AC64-D35D21CEA782}" type="datetimeFigureOut">
              <a:rPr lang="en-US" smtClean="0"/>
              <a:t>10/2/2016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92D8F-06BC-F141-AC64-D35D21CEA782}" type="datetimeFigureOut">
              <a:rPr lang="en-US" smtClean="0"/>
              <a:t>10/2/2016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492D8F-06BC-F141-AC64-D35D21CEA782}" type="datetimeFigureOut">
              <a:rPr lang="en-US" smtClean="0"/>
              <a:t>10/2/2016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9366C-9936-2147-8168-8DE20A2FDB0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492D8F-06BC-F141-AC64-D35D21CEA782}" type="datetimeFigureOut">
              <a:rPr lang="en-US" smtClean="0"/>
              <a:t>10/2/2016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69366C-9936-2147-8168-8DE20A2FDB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3492D8F-06BC-F141-AC64-D35D21CEA782}" type="datetimeFigureOut">
              <a:rPr lang="en-US" smtClean="0"/>
              <a:t>10/2/2016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E69366C-9936-2147-8168-8DE20A2FDB0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www.sojamo.de/libraries/oscP5/"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github.com/palida/ofxOsc"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Arduino Week 3 – Outputs &amp; FIRMATA</a:t>
            </a:r>
          </a:p>
        </p:txBody>
      </p:sp>
      <p:sp>
        <p:nvSpPr>
          <p:cNvPr id="3" name="Subtitle 2"/>
          <p:cNvSpPr>
            <a:spLocks noGrp="1"/>
          </p:cNvSpPr>
          <p:nvPr>
            <p:ph type="subTitle" idx="1"/>
          </p:nvPr>
        </p:nvSpPr>
        <p:spPr/>
        <p:txBody>
          <a:bodyPr/>
          <a:lstStyle/>
          <a:p>
            <a:r>
              <a:rPr lang="en-US" dirty="0"/>
              <a:t>CCLab 2016</a:t>
            </a:r>
          </a:p>
        </p:txBody>
      </p:sp>
    </p:spTree>
    <p:extLst>
      <p:ext uri="{BB962C8B-B14F-4D97-AF65-F5344CB8AC3E}">
        <p14:creationId xmlns:p14="http://schemas.microsoft.com/office/powerpoint/2010/main" val="357956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LEDs</a:t>
            </a:r>
          </a:p>
        </p:txBody>
      </p:sp>
      <p:pic>
        <p:nvPicPr>
          <p:cNvPr id="3" name="Picture 2" descr="forLoop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966" y="1283937"/>
            <a:ext cx="4488891" cy="5749693"/>
          </a:xfrm>
          <a:prstGeom prst="rect">
            <a:avLst/>
          </a:prstGeom>
        </p:spPr>
      </p:pic>
      <p:sp>
        <p:nvSpPr>
          <p:cNvPr id="5" name="TextBox 4"/>
          <p:cNvSpPr txBox="1"/>
          <p:nvPr/>
        </p:nvSpPr>
        <p:spPr>
          <a:xfrm>
            <a:off x="0" y="1931926"/>
            <a:ext cx="3822055" cy="369332"/>
          </a:xfrm>
          <a:prstGeom prst="rect">
            <a:avLst/>
          </a:prstGeom>
          <a:noFill/>
        </p:spPr>
        <p:txBody>
          <a:bodyPr wrap="none" rtlCol="0">
            <a:spAutoFit/>
          </a:bodyPr>
          <a:lstStyle/>
          <a:p>
            <a:r>
              <a:rPr lang="en-US" dirty="0"/>
              <a:t>Arduino&gt;Examples&gt;Control&gt;Arrays</a:t>
            </a:r>
          </a:p>
        </p:txBody>
      </p:sp>
      <p:sp>
        <p:nvSpPr>
          <p:cNvPr id="6" name="TextBox 5"/>
          <p:cNvSpPr txBox="1"/>
          <p:nvPr/>
        </p:nvSpPr>
        <p:spPr>
          <a:xfrm>
            <a:off x="0" y="2593915"/>
            <a:ext cx="4848966" cy="369332"/>
          </a:xfrm>
          <a:prstGeom prst="rect">
            <a:avLst/>
          </a:prstGeom>
          <a:noFill/>
        </p:spPr>
        <p:txBody>
          <a:bodyPr wrap="none" rtlCol="0">
            <a:spAutoFit/>
          </a:bodyPr>
          <a:lstStyle/>
          <a:p>
            <a:r>
              <a:rPr lang="en-US" dirty="0"/>
              <a:t>Arduino&gt;Examples&gt;Control&gt;</a:t>
            </a:r>
            <a:r>
              <a:rPr lang="en-US" dirty="0" err="1"/>
              <a:t>ForLoopIteration</a:t>
            </a:r>
            <a:endParaRPr lang="en-US" dirty="0"/>
          </a:p>
        </p:txBody>
      </p:sp>
    </p:spTree>
    <p:extLst>
      <p:ext uri="{BB962C8B-B14F-4D97-AF65-F5344CB8AC3E}">
        <p14:creationId xmlns:p14="http://schemas.microsoft.com/office/powerpoint/2010/main" val="39109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586037"/>
            <a:ext cx="8229600" cy="1143000"/>
          </a:xfrm>
          <a:prstGeom prst="rect">
            <a:avLst/>
          </a:prstGeom>
        </p:spPr>
        <p:txBody>
          <a:bodyPr vert="horz" lIns="91425" tIns="91425" rIns="91425" bIns="91425" rtlCol="0" anchor="b" anchorCtr="0">
            <a:normAutofit/>
          </a:bodyPr>
          <a:lstStyle>
            <a:lvl1pPr lvl="0" algn="l" defTabSz="914400" rtl="0" eaLnBrk="1" latinLnBrk="0" hangingPunct="1">
              <a:spcBef>
                <a:spcPts val="0"/>
              </a:spcBef>
              <a:buNone/>
              <a:defRPr sz="4000" kern="1200" spc="-100" baseline="0">
                <a:solidFill>
                  <a:schemeClr val="tx2"/>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algn="ctr"/>
            <a:r>
              <a:rPr lang="en-US" sz="6000" dirty="0"/>
              <a:t>Motors</a:t>
            </a:r>
          </a:p>
        </p:txBody>
      </p:sp>
    </p:spTree>
    <p:extLst>
      <p:ext uri="{BB962C8B-B14F-4D97-AF65-F5344CB8AC3E}">
        <p14:creationId xmlns:p14="http://schemas.microsoft.com/office/powerpoint/2010/main" val="2609979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US" dirty="0"/>
              <a:t>Servo Motor</a:t>
            </a:r>
            <a:endParaRPr lang="en" dirty="0"/>
          </a:p>
        </p:txBody>
      </p:sp>
      <p:sp>
        <p:nvSpPr>
          <p:cNvPr id="40" name="Shape 40"/>
          <p:cNvSpPr txBox="1">
            <a:spLocks noGrp="1"/>
          </p:cNvSpPr>
          <p:nvPr>
            <p:ph type="body" idx="1"/>
          </p:nvPr>
        </p:nvSpPr>
        <p:spPr>
          <a:prstGeom prst="rect">
            <a:avLst/>
          </a:prstGeom>
        </p:spPr>
        <p:txBody>
          <a:bodyPr lIns="91425" tIns="91425" rIns="91425" bIns="91425" anchor="t" anchorCtr="0">
            <a:noAutofit/>
          </a:bodyPr>
          <a:lstStyle/>
          <a:p>
            <a:r>
              <a:rPr lang="en-US" dirty="0"/>
              <a:t>Can be precisely controlled</a:t>
            </a:r>
          </a:p>
          <a:p>
            <a:pPr lvl="1"/>
            <a:r>
              <a:rPr lang="en-US" dirty="0"/>
              <a:t>On standard servos, the shaft can be positioned at various angles between 0 and 180 degrees</a:t>
            </a:r>
          </a:p>
          <a:p>
            <a:pPr lvl="1"/>
            <a:r>
              <a:rPr lang="en-US" dirty="0"/>
              <a:t>Continuous rotation servos allow the rotation to be set to various speeds</a:t>
            </a:r>
          </a:p>
        </p:txBody>
      </p:sp>
      <p:pic>
        <p:nvPicPr>
          <p:cNvPr id="2" name="Picture 1" descr="serv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839" y="3618627"/>
            <a:ext cx="4531825" cy="3114753"/>
          </a:xfrm>
          <a:prstGeom prst="rect">
            <a:avLst/>
          </a:prstGeom>
        </p:spPr>
      </p:pic>
    </p:spTree>
    <p:extLst>
      <p:ext uri="{BB962C8B-B14F-4D97-AF65-F5344CB8AC3E}">
        <p14:creationId xmlns:p14="http://schemas.microsoft.com/office/powerpoint/2010/main" val="376003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a:spcBef>
                <a:spcPts val="0"/>
              </a:spcBef>
              <a:buNone/>
            </a:pPr>
            <a:r>
              <a:rPr lang="en" dirty="0"/>
              <a:t>Servo</a:t>
            </a:r>
            <a:r>
              <a:rPr lang="en-US" dirty="0"/>
              <a:t> </a:t>
            </a:r>
            <a:r>
              <a:rPr lang="en-US" dirty="0">
                <a:sym typeface="Wingdings"/>
              </a:rPr>
              <a:t>Sweep</a:t>
            </a:r>
            <a:endParaRPr lang="en" dirty="0"/>
          </a:p>
        </p:txBody>
      </p:sp>
      <p:pic>
        <p:nvPicPr>
          <p:cNvPr id="2" name="Picture 1" descr="Arduino_circuit_08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490" y="1034921"/>
            <a:ext cx="5059680" cy="4572000"/>
          </a:xfrm>
          <a:prstGeom prst="rect">
            <a:avLst/>
          </a:prstGeom>
        </p:spPr>
      </p:pic>
      <p:sp>
        <p:nvSpPr>
          <p:cNvPr id="4" name="TextBox 3"/>
          <p:cNvSpPr txBox="1"/>
          <p:nvPr/>
        </p:nvSpPr>
        <p:spPr>
          <a:xfrm>
            <a:off x="1" y="1646880"/>
            <a:ext cx="5404654" cy="954107"/>
          </a:xfrm>
          <a:prstGeom prst="rect">
            <a:avLst/>
          </a:prstGeom>
          <a:noFill/>
        </p:spPr>
        <p:txBody>
          <a:bodyPr wrap="square" rtlCol="0">
            <a:spAutoFit/>
          </a:bodyPr>
          <a:lstStyle/>
          <a:p>
            <a:r>
              <a:rPr lang="en-US" sz="2000" dirty="0">
                <a:solidFill>
                  <a:schemeClr val="tx2"/>
                </a:solidFill>
              </a:rPr>
              <a:t>Arduino &gt; Examples &gt; Servo &gt; Sweep</a:t>
            </a:r>
          </a:p>
          <a:p>
            <a:r>
              <a:rPr lang="en-US" dirty="0"/>
              <a:t>Sweep the shaft of a servo motor back and forth.</a:t>
            </a:r>
          </a:p>
          <a:p>
            <a:endParaRPr lang="en-US" dirty="0"/>
          </a:p>
        </p:txBody>
      </p:sp>
    </p:spTree>
    <p:extLst>
      <p:ext uri="{BB962C8B-B14F-4D97-AF65-F5344CB8AC3E}">
        <p14:creationId xmlns:p14="http://schemas.microsoft.com/office/powerpoint/2010/main" val="397847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1417837"/>
            <a:ext cx="3891352" cy="1134838"/>
          </a:xfrm>
        </p:spPr>
        <p:txBody>
          <a:bodyPr>
            <a:normAutofit/>
          </a:bodyPr>
          <a:lstStyle/>
          <a:p>
            <a:pPr marL="0" indent="0">
              <a:buNone/>
            </a:pPr>
            <a:r>
              <a:rPr lang="en-US" sz="1600" dirty="0">
                <a:solidFill>
                  <a:schemeClr val="tx2"/>
                </a:solidFill>
                <a:latin typeface="+mj-lt"/>
              </a:rPr>
              <a:t>Arduino &gt; Examples &gt; Servo &gt;Knob</a:t>
            </a:r>
          </a:p>
          <a:p>
            <a:pPr marL="0" indent="0">
              <a:buNone/>
            </a:pPr>
            <a:r>
              <a:rPr lang="en-US" sz="1600" dirty="0"/>
              <a:t>Control the position of a servo with a potentiometer.</a:t>
            </a:r>
          </a:p>
          <a:p>
            <a:pPr marL="0" indent="0" algn="ctr">
              <a:buNone/>
            </a:pPr>
            <a:endParaRPr lang="en-US" sz="3600" dirty="0">
              <a:solidFill>
                <a:schemeClr val="tx2"/>
              </a:solidFill>
              <a:latin typeface="+mj-lt"/>
            </a:endParaRPr>
          </a:p>
          <a:p>
            <a:pPr marL="0" indent="0" algn="ctr">
              <a:buNone/>
            </a:pPr>
            <a:endParaRPr lang="en-US" sz="3600" dirty="0">
              <a:solidFill>
                <a:schemeClr val="tx2"/>
              </a:solidFill>
              <a:latin typeface="+mj-lt"/>
            </a:endParaRPr>
          </a:p>
          <a:p>
            <a:pPr marL="0" indent="0">
              <a:buNone/>
            </a:pPr>
            <a:endParaRPr lang="en-US" dirty="0"/>
          </a:p>
        </p:txBody>
      </p:sp>
      <p:sp>
        <p:nvSpPr>
          <p:cNvPr id="4" name="Shape 7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a:spcBef>
                <a:spcPts val="0"/>
              </a:spcBef>
              <a:buNone/>
            </a:pPr>
            <a:r>
              <a:rPr lang="en" dirty="0"/>
              <a:t>Servo</a:t>
            </a:r>
            <a:r>
              <a:rPr lang="en-US" dirty="0"/>
              <a:t> </a:t>
            </a:r>
            <a:r>
              <a:rPr lang="en-US" dirty="0">
                <a:sym typeface="Wingdings"/>
              </a:rPr>
              <a:t>Knob</a:t>
            </a:r>
            <a:endParaRPr lang="en" dirty="0"/>
          </a:p>
        </p:txBody>
      </p:sp>
      <p:pic>
        <p:nvPicPr>
          <p:cNvPr id="2" name="Picture 1" descr="knob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032000"/>
            <a:ext cx="6096000" cy="4826000"/>
          </a:xfrm>
          <a:prstGeom prst="rect">
            <a:avLst/>
          </a:prstGeom>
        </p:spPr>
      </p:pic>
    </p:spTree>
    <p:extLst>
      <p:ext uri="{BB962C8B-B14F-4D97-AF65-F5344CB8AC3E}">
        <p14:creationId xmlns:p14="http://schemas.microsoft.com/office/powerpoint/2010/main" val="322810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 Motor</a:t>
            </a:r>
          </a:p>
        </p:txBody>
      </p:sp>
      <p:sp>
        <p:nvSpPr>
          <p:cNvPr id="3" name="Text Placeholder 2"/>
          <p:cNvSpPr>
            <a:spLocks noGrp="1"/>
          </p:cNvSpPr>
          <p:nvPr>
            <p:ph type="body" idx="1"/>
          </p:nvPr>
        </p:nvSpPr>
        <p:spPr>
          <a:xfrm>
            <a:off x="457200" y="1575107"/>
            <a:ext cx="8229600" cy="1559208"/>
          </a:xfrm>
        </p:spPr>
        <p:txBody>
          <a:bodyPr/>
          <a:lstStyle/>
          <a:p>
            <a:r>
              <a:rPr lang="en-US" dirty="0"/>
              <a:t>The most common type of motor </a:t>
            </a:r>
          </a:p>
          <a:p>
            <a:r>
              <a:rPr lang="en-US" dirty="0"/>
              <a:t>Normally they have just two leads, one positive and one negative</a:t>
            </a:r>
          </a:p>
        </p:txBody>
      </p:sp>
      <p:pic>
        <p:nvPicPr>
          <p:cNvPr id="4" name="Picture 3" descr="dc_mot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0138"/>
            <a:ext cx="9144000" cy="3646170"/>
          </a:xfrm>
          <a:prstGeom prst="rect">
            <a:avLst/>
          </a:prstGeom>
        </p:spPr>
      </p:pic>
    </p:spTree>
    <p:extLst>
      <p:ext uri="{BB962C8B-B14F-4D97-AF65-F5344CB8AC3E}">
        <p14:creationId xmlns:p14="http://schemas.microsoft.com/office/powerpoint/2010/main" val="16857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CLAB_Arduino#3_2015_Page_46.jpg"/>
          <p:cNvPicPr>
            <a:picLocks noChangeAspect="1"/>
          </p:cNvPicPr>
          <p:nvPr/>
        </p:nvPicPr>
        <p:blipFill rotWithShape="1">
          <a:blip r:embed="rId3">
            <a:extLst>
              <a:ext uri="{28A0092B-C50C-407E-A947-70E740481C1C}">
                <a14:useLocalDpi xmlns:a14="http://schemas.microsoft.com/office/drawing/2010/main" val="0"/>
              </a:ext>
            </a:extLst>
          </a:blip>
          <a:srcRect t="23058" b="7109"/>
          <a:stretch/>
        </p:blipFill>
        <p:spPr>
          <a:xfrm>
            <a:off x="462774" y="941259"/>
            <a:ext cx="8225209" cy="3232507"/>
          </a:xfrm>
          <a:prstGeom prst="rect">
            <a:avLst/>
          </a:prstGeom>
        </p:spPr>
      </p:pic>
      <p:sp>
        <p:nvSpPr>
          <p:cNvPr id="5" name="TextBox 4"/>
          <p:cNvSpPr txBox="1"/>
          <p:nvPr/>
        </p:nvSpPr>
        <p:spPr>
          <a:xfrm>
            <a:off x="743140" y="4482718"/>
            <a:ext cx="7742168" cy="707886"/>
          </a:xfrm>
          <a:prstGeom prst="rect">
            <a:avLst/>
          </a:prstGeom>
          <a:noFill/>
        </p:spPr>
        <p:txBody>
          <a:bodyPr wrap="square" rtlCol="0">
            <a:spAutoFit/>
          </a:bodyPr>
          <a:lstStyle/>
          <a:p>
            <a:pPr lvl="0" algn="ctr">
              <a:buClr>
                <a:schemeClr val="dk1"/>
              </a:buClr>
              <a:buSzPct val="100000"/>
            </a:pPr>
            <a:r>
              <a:rPr lang="en" dirty="0"/>
              <a:t> </a:t>
            </a:r>
            <a:r>
              <a:rPr lang="en" sz="2000" dirty="0">
                <a:solidFill>
                  <a:srgbClr val="D2533C"/>
                </a:solidFill>
              </a:rPr>
              <a:t>A transistor is a solid-state switch. When we give it a small</a:t>
            </a:r>
          </a:p>
          <a:p>
            <a:pPr lvl="0" algn="ctr">
              <a:buClr>
                <a:schemeClr val="dk1"/>
              </a:buClr>
              <a:buSzPct val="100000"/>
            </a:pPr>
            <a:r>
              <a:rPr lang="en" sz="2000" dirty="0">
                <a:solidFill>
                  <a:srgbClr val="D2533C"/>
                </a:solidFill>
              </a:rPr>
              <a:t>  amount of current, it can switch a much larger current.</a:t>
            </a:r>
            <a:endParaRPr lang="en-US" sz="2000" dirty="0">
              <a:solidFill>
                <a:srgbClr val="D2533C"/>
              </a:solidFill>
            </a:endParaRPr>
          </a:p>
        </p:txBody>
      </p:sp>
    </p:spTree>
    <p:extLst>
      <p:ext uri="{BB962C8B-B14F-4D97-AF65-F5344CB8AC3E}">
        <p14:creationId xmlns:p14="http://schemas.microsoft.com/office/powerpoint/2010/main" val="2781497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CLAB_Arduino#3_2015_Page_47.jpg"/>
          <p:cNvPicPr>
            <a:picLocks noChangeAspect="1"/>
          </p:cNvPicPr>
          <p:nvPr/>
        </p:nvPicPr>
        <p:blipFill rotWithShape="1">
          <a:blip r:embed="rId3">
            <a:extLst>
              <a:ext uri="{28A0092B-C50C-407E-A947-70E740481C1C}">
                <a14:useLocalDpi xmlns:a14="http://schemas.microsoft.com/office/drawing/2010/main" val="0"/>
              </a:ext>
            </a:extLst>
          </a:blip>
          <a:srcRect t="28392" b="-28392"/>
          <a:stretch/>
        </p:blipFill>
        <p:spPr>
          <a:xfrm>
            <a:off x="0" y="1711997"/>
            <a:ext cx="9144000" cy="5146003"/>
          </a:xfrm>
          <a:prstGeom prst="rect">
            <a:avLst/>
          </a:prstGeom>
        </p:spPr>
      </p:pic>
    </p:spTree>
    <p:extLst>
      <p:ext uri="{BB962C8B-B14F-4D97-AF65-F5344CB8AC3E}">
        <p14:creationId xmlns:p14="http://schemas.microsoft.com/office/powerpoint/2010/main" val="291699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a:spcBef>
                <a:spcPts val="0"/>
              </a:spcBef>
              <a:buNone/>
            </a:pPr>
            <a:r>
              <a:rPr lang="en-US" dirty="0"/>
              <a:t>DC </a:t>
            </a:r>
            <a:r>
              <a:rPr lang="en" dirty="0"/>
              <a:t>Motor</a:t>
            </a:r>
          </a:p>
        </p:txBody>
      </p:sp>
      <p:pic>
        <p:nvPicPr>
          <p:cNvPr id="3" name="Picture 2" descr="Arduino_circuit_12_01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2468078"/>
            <a:ext cx="6522720" cy="3738880"/>
          </a:xfrm>
          <a:prstGeom prst="rect">
            <a:avLst/>
          </a:prstGeom>
        </p:spPr>
      </p:pic>
      <p:sp>
        <p:nvSpPr>
          <p:cNvPr id="4" name="TextBox 3"/>
          <p:cNvSpPr txBox="1"/>
          <p:nvPr/>
        </p:nvSpPr>
        <p:spPr>
          <a:xfrm>
            <a:off x="457200" y="1458367"/>
            <a:ext cx="6931471" cy="646331"/>
          </a:xfrm>
          <a:prstGeom prst="rect">
            <a:avLst/>
          </a:prstGeom>
          <a:noFill/>
        </p:spPr>
        <p:txBody>
          <a:bodyPr wrap="square" rtlCol="0">
            <a:spAutoFit/>
          </a:bodyPr>
          <a:lstStyle/>
          <a:p>
            <a:pPr lvl="0"/>
            <a:r>
              <a:rPr lang="en-US" dirty="0"/>
              <a:t>Arduino&gt;file&gt;</a:t>
            </a:r>
            <a:r>
              <a:rPr lang="en" dirty="0"/>
              <a:t>example&gt;SIK Guide</a:t>
            </a:r>
            <a:r>
              <a:rPr lang="en-US" dirty="0"/>
              <a:t> </a:t>
            </a:r>
            <a:r>
              <a:rPr lang="en" dirty="0"/>
              <a:t>Code&gt;Circuit_12</a:t>
            </a:r>
          </a:p>
          <a:p>
            <a:endParaRPr lang="en-US" dirty="0"/>
          </a:p>
        </p:txBody>
      </p:sp>
    </p:spTree>
    <p:extLst>
      <p:ext uri="{BB962C8B-B14F-4D97-AF65-F5344CB8AC3E}">
        <p14:creationId xmlns:p14="http://schemas.microsoft.com/office/powerpoint/2010/main" val="289788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3172919"/>
            <a:ext cx="8229600" cy="2512120"/>
          </a:xfrm>
          <a:prstGeom prst="rect">
            <a:avLst/>
          </a:prstGeom>
        </p:spPr>
        <p:txBody>
          <a:bodyPr lIns="91425" tIns="91425" rIns="91425" bIns="91425" anchor="b" anchorCtr="0">
            <a:noAutofit/>
          </a:bodyPr>
          <a:lstStyle/>
          <a:p>
            <a:pPr lvl="0" algn="ctr"/>
            <a:r>
              <a:rPr lang="en-US" dirty="0"/>
              <a:t>Communication Protocols</a:t>
            </a:r>
            <a:br>
              <a:rPr lang="en-US" dirty="0"/>
            </a:br>
            <a:br>
              <a:rPr lang="en-US" dirty="0"/>
            </a:br>
            <a:r>
              <a:rPr lang="en-US" dirty="0"/>
              <a:t>Quick Question!</a:t>
            </a:r>
            <a:br>
              <a:rPr lang="en-US" dirty="0"/>
            </a:br>
            <a:r>
              <a:rPr lang="en-US" sz="2800" dirty="0">
                <a:solidFill>
                  <a:schemeClr val="bg1">
                    <a:lumMod val="50000"/>
                  </a:schemeClr>
                </a:solidFill>
              </a:rPr>
              <a:t>What are protocols?</a:t>
            </a:r>
            <a:br>
              <a:rPr lang="en-US" sz="2800" dirty="0">
                <a:solidFill>
                  <a:schemeClr val="bg1">
                    <a:lumMod val="50000"/>
                  </a:schemeClr>
                </a:solidFill>
              </a:rPr>
            </a:br>
            <a:r>
              <a:rPr lang="en-US" sz="2800" dirty="0">
                <a:solidFill>
                  <a:schemeClr val="bg1">
                    <a:lumMod val="50000"/>
                  </a:schemeClr>
                </a:solidFill>
              </a:rPr>
              <a:t>Why are they important?</a:t>
            </a:r>
            <a:br>
              <a:rPr lang="en-US" sz="2800" dirty="0">
                <a:solidFill>
                  <a:schemeClr val="bg1">
                    <a:lumMod val="50000"/>
                  </a:schemeClr>
                </a:solidFill>
              </a:rPr>
            </a:br>
            <a:r>
              <a:rPr lang="en-US" sz="2800" dirty="0">
                <a:solidFill>
                  <a:schemeClr val="bg1">
                    <a:lumMod val="50000"/>
                  </a:schemeClr>
                </a:solidFill>
              </a:rPr>
              <a:t>Give an example.</a:t>
            </a:r>
            <a:endParaRPr lang="en" dirty="0">
              <a:solidFill>
                <a:schemeClr val="bg1">
                  <a:lumMod val="50000"/>
                </a:schemeClr>
              </a:solidFill>
            </a:endParaRPr>
          </a:p>
        </p:txBody>
      </p:sp>
    </p:spTree>
    <p:extLst>
      <p:ext uri="{BB962C8B-B14F-4D97-AF65-F5344CB8AC3E}">
        <p14:creationId xmlns:p14="http://schemas.microsoft.com/office/powerpoint/2010/main" val="219282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lvl="0" rtl="0">
              <a:spcBef>
                <a:spcPts val="0"/>
              </a:spcBef>
              <a:buNone/>
            </a:pPr>
            <a:r>
              <a:rPr lang="en" sz="4800" dirty="0"/>
              <a:t>Go to </a:t>
            </a:r>
          </a:p>
          <a:p>
            <a:pPr lvl="0">
              <a:spcBef>
                <a:spcPts val="0"/>
              </a:spcBef>
              <a:buNone/>
            </a:pPr>
            <a:r>
              <a:rPr lang="en" sz="4800" dirty="0"/>
              <a:t>sparkfun.com/sikcode</a:t>
            </a:r>
          </a:p>
        </p:txBody>
      </p:sp>
      <p:sp>
        <p:nvSpPr>
          <p:cNvPr id="34" name="Shape 34"/>
          <p:cNvSpPr txBox="1">
            <a:spLocks noGrp="1"/>
          </p:cNvSpPr>
          <p:nvPr>
            <p:ph type="subTitle" idx="1"/>
          </p:nvPr>
        </p:nvSpPr>
        <p:spPr>
          <a:xfrm>
            <a:off x="1425325" y="3657538"/>
            <a:ext cx="7772400" cy="1046399"/>
          </a:xfrm>
          <a:prstGeom prst="rect">
            <a:avLst/>
          </a:prstGeom>
        </p:spPr>
        <p:txBody>
          <a:bodyPr lIns="91425" tIns="91425" rIns="91425" bIns="91425" anchor="t" anchorCtr="0">
            <a:noAutofit/>
          </a:bodyPr>
          <a:lstStyle/>
          <a:p>
            <a:pPr lvl="0" algn="l">
              <a:spcBef>
                <a:spcPts val="0"/>
              </a:spcBef>
              <a:buNone/>
            </a:pPr>
            <a:r>
              <a:rPr lang="en" dirty="0"/>
              <a:t>copy the “SIK Guide Code”folder into Arduino’s folder named “examples”</a:t>
            </a:r>
          </a:p>
        </p:txBody>
      </p:sp>
    </p:spTree>
    <p:extLst>
      <p:ext uri="{BB962C8B-B14F-4D97-AF65-F5344CB8AC3E}">
        <p14:creationId xmlns:p14="http://schemas.microsoft.com/office/powerpoint/2010/main" val="1967575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674558"/>
            <a:ext cx="8229600" cy="2512120"/>
          </a:xfrm>
          <a:prstGeom prst="rect">
            <a:avLst/>
          </a:prstGeom>
        </p:spPr>
        <p:txBody>
          <a:bodyPr lIns="91425" tIns="91425" rIns="91425" bIns="91425" anchor="b" anchorCtr="0">
            <a:noAutofit/>
          </a:bodyPr>
          <a:lstStyle/>
          <a:p>
            <a:pPr lvl="0" algn="ctr"/>
            <a:r>
              <a:rPr lang="en-US" dirty="0"/>
              <a:t>FIRMATA</a:t>
            </a:r>
            <a:br>
              <a:rPr lang="en-US" dirty="0"/>
            </a:br>
            <a:endParaRPr lang="en" dirty="0">
              <a:solidFill>
                <a:schemeClr val="bg1">
                  <a:lumMod val="50000"/>
                </a:schemeClr>
              </a:solidFill>
            </a:endParaRPr>
          </a:p>
        </p:txBody>
      </p:sp>
      <p:pic>
        <p:nvPicPr>
          <p:cNvPr id="3" name="Picture 2" descr="https://media.giphy.com/media/UIorhH00aiRzy/giph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3348115"/>
            <a:ext cx="45434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41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102586"/>
            <a:ext cx="8229600" cy="1143200"/>
          </a:xfrm>
          <a:prstGeom prst="rect">
            <a:avLst/>
          </a:prstGeom>
        </p:spPr>
        <p:txBody>
          <a:bodyPr lIns="91425" tIns="91425" rIns="91425" bIns="91425" anchor="b" anchorCtr="0">
            <a:noAutofit/>
          </a:bodyPr>
          <a:lstStyle/>
          <a:p>
            <a:pPr lvl="0">
              <a:spcBef>
                <a:spcPts val="0"/>
              </a:spcBef>
              <a:buNone/>
            </a:pPr>
            <a:r>
              <a:rPr lang="en-US" dirty="0"/>
              <a:t>What is </a:t>
            </a:r>
            <a:r>
              <a:rPr lang="en-US" dirty="0" err="1"/>
              <a:t>Firmata</a:t>
            </a:r>
            <a:r>
              <a:rPr lang="en-US" dirty="0"/>
              <a:t>?</a:t>
            </a:r>
            <a:endParaRPr lang="en" dirty="0"/>
          </a:p>
        </p:txBody>
      </p:sp>
      <p:sp>
        <p:nvSpPr>
          <p:cNvPr id="4" name="TextBox 3"/>
          <p:cNvSpPr txBox="1"/>
          <p:nvPr/>
        </p:nvSpPr>
        <p:spPr>
          <a:xfrm>
            <a:off x="457200" y="3466199"/>
            <a:ext cx="6931471" cy="646331"/>
          </a:xfrm>
          <a:prstGeom prst="rect">
            <a:avLst/>
          </a:prstGeom>
          <a:noFill/>
        </p:spPr>
        <p:txBody>
          <a:bodyPr wrap="square" rtlCol="0">
            <a:spAutoFit/>
          </a:bodyPr>
          <a:lstStyle/>
          <a:p>
            <a:pPr lvl="0"/>
            <a:r>
              <a:rPr lang="en-US" dirty="0" err="1"/>
              <a:t>Firmata</a:t>
            </a:r>
            <a:r>
              <a:rPr lang="en-US" dirty="0"/>
              <a:t> is a generic protocol for communicating with microcontrollers from software on a host computer.</a:t>
            </a:r>
          </a:p>
        </p:txBody>
      </p:sp>
    </p:spTree>
    <p:extLst>
      <p:ext uri="{BB962C8B-B14F-4D97-AF65-F5344CB8AC3E}">
        <p14:creationId xmlns:p14="http://schemas.microsoft.com/office/powerpoint/2010/main" val="349892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102586"/>
            <a:ext cx="8229600" cy="1143200"/>
          </a:xfrm>
          <a:prstGeom prst="rect">
            <a:avLst/>
          </a:prstGeom>
        </p:spPr>
        <p:txBody>
          <a:bodyPr lIns="91425" tIns="91425" rIns="91425" bIns="91425" anchor="b" anchorCtr="0">
            <a:noAutofit/>
          </a:bodyPr>
          <a:lstStyle/>
          <a:p>
            <a:pPr lvl="0">
              <a:spcBef>
                <a:spcPts val="0"/>
              </a:spcBef>
              <a:buNone/>
            </a:pPr>
            <a:r>
              <a:rPr lang="en-US" dirty="0"/>
              <a:t>Why use </a:t>
            </a:r>
            <a:r>
              <a:rPr lang="en-US" dirty="0" err="1"/>
              <a:t>Firmata</a:t>
            </a:r>
            <a:r>
              <a:rPr lang="en-US" dirty="0"/>
              <a:t>?</a:t>
            </a:r>
            <a:endParaRPr lang="en" dirty="0"/>
          </a:p>
        </p:txBody>
      </p:sp>
      <p:sp>
        <p:nvSpPr>
          <p:cNvPr id="4" name="TextBox 3"/>
          <p:cNvSpPr txBox="1"/>
          <p:nvPr/>
        </p:nvSpPr>
        <p:spPr>
          <a:xfrm>
            <a:off x="457200" y="3466199"/>
            <a:ext cx="6931471" cy="1477328"/>
          </a:xfrm>
          <a:prstGeom prst="rect">
            <a:avLst/>
          </a:prstGeom>
          <a:noFill/>
        </p:spPr>
        <p:txBody>
          <a:bodyPr wrap="square" rtlCol="0">
            <a:spAutoFit/>
          </a:bodyPr>
          <a:lstStyle/>
          <a:p>
            <a:pPr lvl="0"/>
            <a:r>
              <a:rPr lang="en-US" dirty="0"/>
              <a:t> ATmega328P microcontroller running at 16MHz, the 32Kb of memory space on an Arduino is not enough for larger projects. It would be great if we can harness the power of our PC to do the complex processing while the Arduino can be the platform for the sensors and motor controls.</a:t>
            </a:r>
          </a:p>
        </p:txBody>
      </p:sp>
    </p:spTree>
    <p:extLst>
      <p:ext uri="{BB962C8B-B14F-4D97-AF65-F5344CB8AC3E}">
        <p14:creationId xmlns:p14="http://schemas.microsoft.com/office/powerpoint/2010/main" val="4188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962022"/>
            <a:ext cx="8229600" cy="1143200"/>
          </a:xfrm>
          <a:prstGeom prst="rect">
            <a:avLst/>
          </a:prstGeom>
        </p:spPr>
        <p:txBody>
          <a:bodyPr lIns="91425" tIns="91425" rIns="91425" bIns="91425" anchor="b" anchorCtr="0">
            <a:noAutofit/>
          </a:bodyPr>
          <a:lstStyle/>
          <a:p>
            <a:pPr lvl="0" algn="ctr">
              <a:spcBef>
                <a:spcPts val="0"/>
              </a:spcBef>
              <a:buNone/>
            </a:pPr>
            <a:r>
              <a:rPr lang="en-US" dirty="0"/>
              <a:t>Processing  = Master</a:t>
            </a:r>
            <a:br>
              <a:rPr lang="en-US" dirty="0"/>
            </a:br>
            <a:r>
              <a:rPr lang="en-US" dirty="0"/>
              <a:t>Arduino = Slave</a:t>
            </a:r>
            <a:endParaRPr lang="en" dirty="0"/>
          </a:p>
        </p:txBody>
      </p:sp>
    </p:spTree>
    <p:extLst>
      <p:ext uri="{BB962C8B-B14F-4D97-AF65-F5344CB8AC3E}">
        <p14:creationId xmlns:p14="http://schemas.microsoft.com/office/powerpoint/2010/main" val="2195865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1512973"/>
            <a:ext cx="8229600" cy="1143200"/>
          </a:xfrm>
          <a:prstGeom prst="rect">
            <a:avLst/>
          </a:prstGeom>
        </p:spPr>
        <p:txBody>
          <a:bodyPr lIns="91425" tIns="91425" rIns="91425" bIns="91425" anchor="b" anchorCtr="0">
            <a:noAutofit/>
          </a:bodyPr>
          <a:lstStyle/>
          <a:p>
            <a:pPr lvl="0" algn="ctr">
              <a:spcBef>
                <a:spcPts val="0"/>
              </a:spcBef>
              <a:buNone/>
            </a:pPr>
            <a:r>
              <a:rPr lang="en-US" dirty="0"/>
              <a:t>Load </a:t>
            </a:r>
            <a:r>
              <a:rPr lang="en-US" dirty="0" err="1"/>
              <a:t>Firmata</a:t>
            </a:r>
            <a:r>
              <a:rPr lang="en-US" dirty="0"/>
              <a:t> on Arduino</a:t>
            </a:r>
            <a:endParaRPr lang="en" dirty="0"/>
          </a:p>
        </p:txBody>
      </p:sp>
      <p:pic>
        <p:nvPicPr>
          <p:cNvPr id="2050" name="Picture 2" descr="https://i1.wp.com/adestefa.com/blog/imgs/firmata_1a.png?zoo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3429000"/>
            <a:ext cx="33432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365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941373"/>
            <a:ext cx="8229600" cy="1143200"/>
          </a:xfrm>
          <a:prstGeom prst="rect">
            <a:avLst/>
          </a:prstGeom>
        </p:spPr>
        <p:txBody>
          <a:bodyPr lIns="91425" tIns="91425" rIns="91425" bIns="91425" anchor="b" anchorCtr="0">
            <a:noAutofit/>
          </a:bodyPr>
          <a:lstStyle/>
          <a:p>
            <a:pPr lvl="0" algn="ctr">
              <a:spcBef>
                <a:spcPts val="0"/>
              </a:spcBef>
              <a:buNone/>
            </a:pPr>
            <a:r>
              <a:rPr lang="en-US" dirty="0"/>
              <a:t>Install </a:t>
            </a:r>
            <a:r>
              <a:rPr lang="en-US" dirty="0" err="1"/>
              <a:t>Firmata</a:t>
            </a:r>
            <a:r>
              <a:rPr lang="en-US" dirty="0"/>
              <a:t> library </a:t>
            </a:r>
            <a:br>
              <a:rPr lang="en-US" dirty="0"/>
            </a:br>
            <a:r>
              <a:rPr lang="en-US" dirty="0"/>
              <a:t>in Processing</a:t>
            </a:r>
            <a:endParaRPr lang="en" dirty="0"/>
          </a:p>
        </p:txBody>
      </p:sp>
      <p:pic>
        <p:nvPicPr>
          <p:cNvPr id="2" name="Picture 1"/>
          <p:cNvPicPr>
            <a:picLocks noChangeAspect="1"/>
          </p:cNvPicPr>
          <p:nvPr/>
        </p:nvPicPr>
        <p:blipFill rotWithShape="1">
          <a:blip r:embed="rId3"/>
          <a:srcRect l="39289" t="31077" r="39727" b="34244"/>
          <a:stretch/>
        </p:blipFill>
        <p:spPr>
          <a:xfrm>
            <a:off x="2598294" y="2375984"/>
            <a:ext cx="4022361" cy="3739334"/>
          </a:xfrm>
          <a:prstGeom prst="rect">
            <a:avLst/>
          </a:prstGeom>
        </p:spPr>
      </p:pic>
    </p:spTree>
    <p:extLst>
      <p:ext uri="{BB962C8B-B14F-4D97-AF65-F5344CB8AC3E}">
        <p14:creationId xmlns:p14="http://schemas.microsoft.com/office/powerpoint/2010/main" val="2085358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 name="TextBox 4"/>
          <p:cNvSpPr txBox="1"/>
          <p:nvPr/>
        </p:nvSpPr>
        <p:spPr>
          <a:xfrm>
            <a:off x="457200" y="2627652"/>
            <a:ext cx="6931471" cy="1200329"/>
          </a:xfrm>
          <a:prstGeom prst="rect">
            <a:avLst/>
          </a:prstGeom>
          <a:noFill/>
        </p:spPr>
        <p:txBody>
          <a:bodyPr wrap="square" rtlCol="0">
            <a:spAutoFit/>
          </a:bodyPr>
          <a:lstStyle/>
          <a:p>
            <a:pPr lvl="0"/>
            <a:r>
              <a:rPr lang="en-US" dirty="0"/>
              <a:t>Now use "Open..." to open the example in the Arduino library (in Processing).</a:t>
            </a:r>
            <a:br>
              <a:rPr lang="en-US" dirty="0"/>
            </a:br>
            <a:r>
              <a:rPr lang="en-US" dirty="0"/>
              <a:t>Processing Folder -&gt; libraries -&gt; </a:t>
            </a:r>
            <a:r>
              <a:rPr lang="en-US" dirty="0" err="1"/>
              <a:t>arduino</a:t>
            </a:r>
            <a:r>
              <a:rPr lang="en-US" dirty="0"/>
              <a:t> -&gt; examples -&gt; </a:t>
            </a:r>
            <a:r>
              <a:rPr lang="en-US" dirty="0" err="1"/>
              <a:t>arduino_input</a:t>
            </a:r>
            <a:r>
              <a:rPr lang="en-US" dirty="0"/>
              <a:t> -&gt; </a:t>
            </a:r>
            <a:r>
              <a:rPr lang="en-US" dirty="0" err="1"/>
              <a:t>arduino_input.pde</a:t>
            </a:r>
            <a:endParaRPr lang="en-US" dirty="0"/>
          </a:p>
        </p:txBody>
      </p:sp>
      <p:sp>
        <p:nvSpPr>
          <p:cNvPr id="4" name="Title 3"/>
          <p:cNvSpPr>
            <a:spLocks noGrp="1"/>
          </p:cNvSpPr>
          <p:nvPr>
            <p:ph type="title"/>
          </p:nvPr>
        </p:nvSpPr>
        <p:spPr>
          <a:xfrm>
            <a:off x="457200" y="1179043"/>
            <a:ext cx="8229600" cy="1143000"/>
          </a:xfrm>
        </p:spPr>
        <p:txBody>
          <a:bodyPr/>
          <a:lstStyle/>
          <a:p>
            <a:r>
              <a:rPr lang="en-US" dirty="0"/>
              <a:t>Processing code</a:t>
            </a:r>
          </a:p>
        </p:txBody>
      </p:sp>
    </p:spTree>
    <p:extLst>
      <p:ext uri="{BB962C8B-B14F-4D97-AF65-F5344CB8AC3E}">
        <p14:creationId xmlns:p14="http://schemas.microsoft.com/office/powerpoint/2010/main" val="139362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149777" y="5418645"/>
            <a:ext cx="2650761" cy="522574"/>
          </a:xfrm>
          <a:prstGeom prst="rect">
            <a:avLst/>
          </a:prstGeom>
        </p:spPr>
        <p:txBody>
          <a:bodyPr lIns="91425" tIns="91425" rIns="91425" bIns="91425" anchor="b" anchorCtr="0">
            <a:noAutofit/>
          </a:bodyPr>
          <a:lstStyle/>
          <a:p>
            <a:pPr lvl="0" algn="r"/>
            <a:r>
              <a:rPr lang="en-US" sz="800" spc="0" dirty="0">
                <a:solidFill>
                  <a:schemeClr val="bg1">
                    <a:lumMod val="50000"/>
                  </a:schemeClr>
                </a:solidFill>
              </a:rPr>
              <a:t>this is an old screenshot</a:t>
            </a:r>
            <a:br>
              <a:rPr lang="en-US" sz="800" spc="0" dirty="0">
                <a:solidFill>
                  <a:schemeClr val="bg1">
                    <a:lumMod val="50000"/>
                  </a:schemeClr>
                </a:solidFill>
              </a:rPr>
            </a:br>
            <a:r>
              <a:rPr lang="en-US" sz="800" spc="0" dirty="0">
                <a:solidFill>
                  <a:schemeClr val="bg1">
                    <a:lumMod val="50000"/>
                  </a:schemeClr>
                </a:solidFill>
              </a:rPr>
              <a:t> ( disregard the </a:t>
            </a:r>
            <a:r>
              <a:rPr lang="en-US" sz="900" spc="0" dirty="0">
                <a:solidFill>
                  <a:schemeClr val="bg1">
                    <a:lumMod val="50000"/>
                  </a:schemeClr>
                </a:solidFill>
              </a:rPr>
              <a:t>code</a:t>
            </a:r>
            <a:r>
              <a:rPr lang="en-US" sz="800" spc="0" dirty="0">
                <a:solidFill>
                  <a:schemeClr val="bg1">
                    <a:lumMod val="50000"/>
                  </a:schemeClr>
                </a:solidFill>
              </a:rPr>
              <a:t>)</a:t>
            </a:r>
            <a:endParaRPr lang="en" sz="800" spc="0" dirty="0">
              <a:solidFill>
                <a:schemeClr val="bg1">
                  <a:lumMod val="50000"/>
                </a:schemeClr>
              </a:solidFill>
            </a:endParaRPr>
          </a:p>
        </p:txBody>
      </p:sp>
      <p:sp>
        <p:nvSpPr>
          <p:cNvPr id="5" name="TextBox 4"/>
          <p:cNvSpPr txBox="1"/>
          <p:nvPr/>
        </p:nvSpPr>
        <p:spPr>
          <a:xfrm>
            <a:off x="1011836" y="1276102"/>
            <a:ext cx="6931471" cy="646331"/>
          </a:xfrm>
          <a:prstGeom prst="rect">
            <a:avLst/>
          </a:prstGeom>
          <a:noFill/>
        </p:spPr>
        <p:txBody>
          <a:bodyPr wrap="square" rtlCol="0">
            <a:spAutoFit/>
          </a:bodyPr>
          <a:lstStyle/>
          <a:p>
            <a:pPr lvl="0" algn="ctr"/>
            <a:r>
              <a:rPr lang="en-US" dirty="0"/>
              <a:t>Now that we have both systems connected, there is  no need to compile and upload to the Arduino anymore.</a:t>
            </a:r>
          </a:p>
        </p:txBody>
      </p:sp>
      <p:pic>
        <p:nvPicPr>
          <p:cNvPr id="8194" name="Picture 2" descr="https://i2.wp.com/adestefa.com/blog/imgs/firmata_2.png?zoo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659" y="2586517"/>
            <a:ext cx="4756879" cy="294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08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 name="TextBox 4"/>
          <p:cNvSpPr txBox="1"/>
          <p:nvPr/>
        </p:nvSpPr>
        <p:spPr>
          <a:xfrm>
            <a:off x="457200" y="2627652"/>
            <a:ext cx="7862341" cy="923330"/>
          </a:xfrm>
          <a:prstGeom prst="rect">
            <a:avLst/>
          </a:prstGeom>
          <a:noFill/>
        </p:spPr>
        <p:txBody>
          <a:bodyPr wrap="square" rtlCol="0">
            <a:spAutoFit/>
          </a:bodyPr>
          <a:lstStyle/>
          <a:p>
            <a:pPr lvl="0"/>
            <a:r>
              <a:rPr lang="en-US" dirty="0"/>
              <a:t>The sketch will :-</a:t>
            </a:r>
          </a:p>
          <a:p>
            <a:pPr lvl="0"/>
            <a:r>
              <a:rPr lang="en-US" dirty="0"/>
              <a:t>- draw a filled box for each </a:t>
            </a:r>
            <a:r>
              <a:rPr lang="en-US" b="1" dirty="0"/>
              <a:t>digital pin</a:t>
            </a:r>
            <a:r>
              <a:rPr lang="en-US" dirty="0"/>
              <a:t> that's HIGH (5 volts).</a:t>
            </a:r>
          </a:p>
          <a:p>
            <a:pPr lvl="0"/>
            <a:r>
              <a:rPr lang="en-US" dirty="0"/>
              <a:t>- draw a circle whose size corresponds to the value of an </a:t>
            </a:r>
            <a:r>
              <a:rPr lang="en-US" b="1" dirty="0"/>
              <a:t>analog input</a:t>
            </a:r>
            <a:r>
              <a:rPr lang="en-US" dirty="0"/>
              <a:t>.</a:t>
            </a:r>
          </a:p>
        </p:txBody>
      </p:sp>
      <p:sp>
        <p:nvSpPr>
          <p:cNvPr id="4" name="Title 3"/>
          <p:cNvSpPr>
            <a:spLocks noGrp="1"/>
          </p:cNvSpPr>
          <p:nvPr>
            <p:ph type="title"/>
          </p:nvPr>
        </p:nvSpPr>
        <p:spPr>
          <a:xfrm>
            <a:off x="457200" y="1179043"/>
            <a:ext cx="8229600" cy="1143000"/>
          </a:xfrm>
        </p:spPr>
        <p:txBody>
          <a:bodyPr/>
          <a:lstStyle/>
          <a:p>
            <a:r>
              <a:rPr lang="en-US" dirty="0"/>
              <a:t>Processing code</a:t>
            </a:r>
          </a:p>
        </p:txBody>
      </p:sp>
    </p:spTree>
    <p:extLst>
      <p:ext uri="{BB962C8B-B14F-4D97-AF65-F5344CB8AC3E}">
        <p14:creationId xmlns:p14="http://schemas.microsoft.com/office/powerpoint/2010/main" val="68110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 name="TextBox 4"/>
          <p:cNvSpPr txBox="1"/>
          <p:nvPr/>
        </p:nvSpPr>
        <p:spPr>
          <a:xfrm>
            <a:off x="457200" y="2627652"/>
            <a:ext cx="7862341" cy="2585323"/>
          </a:xfrm>
          <a:prstGeom prst="rect">
            <a:avLst/>
          </a:prstGeom>
          <a:noFill/>
        </p:spPr>
        <p:txBody>
          <a:bodyPr wrap="square" rtlCol="0">
            <a:spAutoFit/>
          </a:bodyPr>
          <a:lstStyle/>
          <a:p>
            <a:pPr lvl="0"/>
            <a:r>
              <a:rPr lang="en-US" dirty="0"/>
              <a:t>Read up on OSC libraries</a:t>
            </a:r>
          </a:p>
          <a:p>
            <a:pPr lvl="0"/>
            <a:endParaRPr lang="en-US" dirty="0"/>
          </a:p>
          <a:p>
            <a:pPr lvl="0"/>
            <a:r>
              <a:rPr lang="en-US" dirty="0"/>
              <a:t>You can use OSC library in processing to ‘talk’ to other applications on same network over </a:t>
            </a:r>
            <a:r>
              <a:rPr lang="en-US" dirty="0" err="1"/>
              <a:t>WiFi</a:t>
            </a:r>
            <a:r>
              <a:rPr lang="en-US" dirty="0"/>
              <a:t>. Now you can clearly make much larger interconnected systems! </a:t>
            </a:r>
          </a:p>
          <a:p>
            <a:pPr lvl="0"/>
            <a:endParaRPr lang="en-US" dirty="0"/>
          </a:p>
          <a:p>
            <a:pPr lvl="0"/>
            <a:r>
              <a:rPr lang="en-US" dirty="0"/>
              <a:t>Processing Lib: </a:t>
            </a:r>
            <a:r>
              <a:rPr lang="en-US" dirty="0">
                <a:hlinkClick r:id="rId3"/>
              </a:rPr>
              <a:t>http://www.sojamo.de/libraries/oscP5/</a:t>
            </a:r>
            <a:endParaRPr lang="en-US" dirty="0"/>
          </a:p>
          <a:p>
            <a:pPr lvl="0"/>
            <a:r>
              <a:rPr lang="en-US" dirty="0" err="1"/>
              <a:t>OpenFrameworks</a:t>
            </a:r>
            <a:r>
              <a:rPr lang="en-US" dirty="0"/>
              <a:t> Lib: </a:t>
            </a:r>
            <a:r>
              <a:rPr lang="en-US" dirty="0">
                <a:hlinkClick r:id="rId4"/>
              </a:rPr>
              <a:t>https://github.com/palida/ofxOsc</a:t>
            </a:r>
            <a:endParaRPr lang="en-US" dirty="0"/>
          </a:p>
          <a:p>
            <a:pPr lvl="0"/>
            <a:r>
              <a:rPr lang="en-US" dirty="0"/>
              <a:t>Full Spec: http://opensoundcontrol.org/spec-1_0</a:t>
            </a:r>
          </a:p>
        </p:txBody>
      </p:sp>
      <p:sp>
        <p:nvSpPr>
          <p:cNvPr id="4" name="Title 3"/>
          <p:cNvSpPr>
            <a:spLocks noGrp="1"/>
          </p:cNvSpPr>
          <p:nvPr>
            <p:ph type="title"/>
          </p:nvPr>
        </p:nvSpPr>
        <p:spPr>
          <a:xfrm>
            <a:off x="457200" y="1179043"/>
            <a:ext cx="8229600" cy="1143000"/>
          </a:xfrm>
        </p:spPr>
        <p:txBody>
          <a:bodyPr/>
          <a:lstStyle/>
          <a:p>
            <a:r>
              <a:rPr lang="en-US" dirty="0"/>
              <a:t>Pro Tip</a:t>
            </a:r>
          </a:p>
        </p:txBody>
      </p:sp>
    </p:spTree>
    <p:extLst>
      <p:ext uri="{BB962C8B-B14F-4D97-AF65-F5344CB8AC3E}">
        <p14:creationId xmlns:p14="http://schemas.microsoft.com/office/powerpoint/2010/main" val="97115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041619" cy="967973"/>
          </a:xfrm>
        </p:spPr>
        <p:txBody>
          <a:bodyPr>
            <a:noAutofit/>
          </a:bodyPr>
          <a:lstStyle/>
          <a:p>
            <a:r>
              <a:rPr lang="en-US" sz="3200" dirty="0"/>
              <a:t>There are many other outputs besides LEDs for use with Arduino </a:t>
            </a:r>
            <a:r>
              <a:rPr lang="en-US" sz="3200" dirty="0">
                <a:sym typeface="Wingdings"/>
              </a:rPr>
              <a:t></a:t>
            </a:r>
            <a:endParaRPr lang="en-US" sz="3200" dirty="0"/>
          </a:p>
        </p:txBody>
      </p:sp>
      <p:pic>
        <p:nvPicPr>
          <p:cNvPr id="5" name="Picture 4" descr="eInkDispla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40" y="1905591"/>
            <a:ext cx="1967268" cy="1476465"/>
          </a:xfrm>
          <a:prstGeom prst="rect">
            <a:avLst/>
          </a:prstGeom>
        </p:spPr>
      </p:pic>
      <p:pic>
        <p:nvPicPr>
          <p:cNvPr id="7" name="Picture 6" descr="elWi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526" y="1879007"/>
            <a:ext cx="1999765" cy="1503049"/>
          </a:xfrm>
          <a:prstGeom prst="rect">
            <a:avLst/>
          </a:prstGeom>
        </p:spPr>
      </p:pic>
      <p:pic>
        <p:nvPicPr>
          <p:cNvPr id="8" name="Picture 7" descr="lcdDispl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240" y="4123975"/>
            <a:ext cx="2047532" cy="1536704"/>
          </a:xfrm>
          <a:prstGeom prst="rect">
            <a:avLst/>
          </a:prstGeom>
        </p:spPr>
      </p:pic>
      <p:pic>
        <p:nvPicPr>
          <p:cNvPr id="9" name="Picture 8" descr="moto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838" y="4123975"/>
            <a:ext cx="2039013" cy="1530311"/>
          </a:xfrm>
          <a:prstGeom prst="rect">
            <a:avLst/>
          </a:prstGeom>
        </p:spPr>
      </p:pic>
      <p:pic>
        <p:nvPicPr>
          <p:cNvPr id="10" name="Picture 9" descr="speak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7107" y="1879007"/>
            <a:ext cx="2002689" cy="1503049"/>
          </a:xfrm>
          <a:prstGeom prst="rect">
            <a:avLst/>
          </a:prstGeom>
        </p:spPr>
      </p:pic>
      <p:sp>
        <p:nvSpPr>
          <p:cNvPr id="12" name="TextBox 11"/>
          <p:cNvSpPr txBox="1"/>
          <p:nvPr/>
        </p:nvSpPr>
        <p:spPr>
          <a:xfrm>
            <a:off x="582961" y="3382056"/>
            <a:ext cx="1441959" cy="369332"/>
          </a:xfrm>
          <a:prstGeom prst="rect">
            <a:avLst/>
          </a:prstGeom>
          <a:noFill/>
        </p:spPr>
        <p:txBody>
          <a:bodyPr wrap="none" rtlCol="0">
            <a:spAutoFit/>
          </a:bodyPr>
          <a:lstStyle/>
          <a:p>
            <a:r>
              <a:rPr lang="en-US" dirty="0" err="1"/>
              <a:t>eInk</a:t>
            </a:r>
            <a:r>
              <a:rPr lang="en-US" dirty="0"/>
              <a:t> Display</a:t>
            </a:r>
          </a:p>
        </p:txBody>
      </p:sp>
      <p:sp>
        <p:nvSpPr>
          <p:cNvPr id="13" name="TextBox 12"/>
          <p:cNvSpPr txBox="1"/>
          <p:nvPr/>
        </p:nvSpPr>
        <p:spPr>
          <a:xfrm>
            <a:off x="2907887" y="3435225"/>
            <a:ext cx="996975" cy="369332"/>
          </a:xfrm>
          <a:prstGeom prst="rect">
            <a:avLst/>
          </a:prstGeom>
          <a:noFill/>
        </p:spPr>
        <p:txBody>
          <a:bodyPr wrap="none" rtlCol="0">
            <a:spAutoFit/>
          </a:bodyPr>
          <a:lstStyle/>
          <a:p>
            <a:r>
              <a:rPr lang="en-US" dirty="0"/>
              <a:t>EL Wire</a:t>
            </a:r>
          </a:p>
        </p:txBody>
      </p:sp>
      <p:sp>
        <p:nvSpPr>
          <p:cNvPr id="14" name="TextBox 13"/>
          <p:cNvSpPr txBox="1"/>
          <p:nvPr/>
        </p:nvSpPr>
        <p:spPr>
          <a:xfrm>
            <a:off x="4947416" y="3382056"/>
            <a:ext cx="1159843" cy="369332"/>
          </a:xfrm>
          <a:prstGeom prst="rect">
            <a:avLst/>
          </a:prstGeom>
          <a:noFill/>
        </p:spPr>
        <p:txBody>
          <a:bodyPr wrap="none" rtlCol="0">
            <a:spAutoFit/>
          </a:bodyPr>
          <a:lstStyle/>
          <a:p>
            <a:r>
              <a:rPr lang="en-US" dirty="0"/>
              <a:t>Speakers</a:t>
            </a:r>
          </a:p>
        </p:txBody>
      </p:sp>
      <p:sp>
        <p:nvSpPr>
          <p:cNvPr id="15" name="TextBox 14"/>
          <p:cNvSpPr txBox="1"/>
          <p:nvPr/>
        </p:nvSpPr>
        <p:spPr>
          <a:xfrm>
            <a:off x="582961" y="5660679"/>
            <a:ext cx="1467431" cy="369332"/>
          </a:xfrm>
          <a:prstGeom prst="rect">
            <a:avLst/>
          </a:prstGeom>
          <a:noFill/>
        </p:spPr>
        <p:txBody>
          <a:bodyPr wrap="none" rtlCol="0">
            <a:spAutoFit/>
          </a:bodyPr>
          <a:lstStyle/>
          <a:p>
            <a:r>
              <a:rPr lang="en-US" dirty="0"/>
              <a:t>LCD Display</a:t>
            </a:r>
          </a:p>
        </p:txBody>
      </p:sp>
      <p:sp>
        <p:nvSpPr>
          <p:cNvPr id="16" name="TextBox 15"/>
          <p:cNvSpPr txBox="1"/>
          <p:nvPr/>
        </p:nvSpPr>
        <p:spPr>
          <a:xfrm>
            <a:off x="2907887" y="5620149"/>
            <a:ext cx="890125" cy="369332"/>
          </a:xfrm>
          <a:prstGeom prst="rect">
            <a:avLst/>
          </a:prstGeom>
          <a:noFill/>
        </p:spPr>
        <p:txBody>
          <a:bodyPr wrap="none" rtlCol="0">
            <a:spAutoFit/>
          </a:bodyPr>
          <a:lstStyle/>
          <a:p>
            <a:r>
              <a:rPr lang="en-US" dirty="0"/>
              <a:t>Motors</a:t>
            </a:r>
          </a:p>
        </p:txBody>
      </p:sp>
      <p:sp>
        <p:nvSpPr>
          <p:cNvPr id="17" name="TextBox 16"/>
          <p:cNvSpPr txBox="1"/>
          <p:nvPr/>
        </p:nvSpPr>
        <p:spPr>
          <a:xfrm>
            <a:off x="4469359" y="5660679"/>
            <a:ext cx="2274982" cy="369332"/>
          </a:xfrm>
          <a:prstGeom prst="rect">
            <a:avLst/>
          </a:prstGeom>
          <a:noFill/>
        </p:spPr>
        <p:txBody>
          <a:bodyPr wrap="none" rtlCol="0">
            <a:spAutoFit/>
          </a:bodyPr>
          <a:lstStyle/>
          <a:p>
            <a:r>
              <a:rPr lang="en-US" dirty="0"/>
              <a:t>Vibrating Motor Disc</a:t>
            </a:r>
          </a:p>
        </p:txBody>
      </p:sp>
      <p:pic>
        <p:nvPicPr>
          <p:cNvPr id="3" name="Picture 2" descr="vibrating_motor_disc.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4284" y="4123975"/>
            <a:ext cx="2039013" cy="1530311"/>
          </a:xfrm>
          <a:prstGeom prst="rect">
            <a:avLst/>
          </a:prstGeom>
        </p:spPr>
      </p:pic>
      <p:pic>
        <p:nvPicPr>
          <p:cNvPr id="4" name="Picture 3" descr="bone_conductor_transduc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3297" y="1879007"/>
            <a:ext cx="2002689" cy="1503049"/>
          </a:xfrm>
          <a:prstGeom prst="rect">
            <a:avLst/>
          </a:prstGeom>
        </p:spPr>
      </p:pic>
      <p:sp>
        <p:nvSpPr>
          <p:cNvPr id="6" name="TextBox 5"/>
          <p:cNvSpPr txBox="1"/>
          <p:nvPr/>
        </p:nvSpPr>
        <p:spPr>
          <a:xfrm>
            <a:off x="6633297" y="3382056"/>
            <a:ext cx="1955696" cy="646331"/>
          </a:xfrm>
          <a:prstGeom prst="rect">
            <a:avLst/>
          </a:prstGeom>
          <a:noFill/>
        </p:spPr>
        <p:txBody>
          <a:bodyPr wrap="none" rtlCol="0">
            <a:spAutoFit/>
          </a:bodyPr>
          <a:lstStyle/>
          <a:p>
            <a:r>
              <a:rPr lang="en-US" dirty="0"/>
              <a:t>Bone Conduction</a:t>
            </a:r>
          </a:p>
          <a:p>
            <a:r>
              <a:rPr lang="en-US" dirty="0"/>
              <a:t>Transducer</a:t>
            </a:r>
          </a:p>
        </p:txBody>
      </p:sp>
      <p:pic>
        <p:nvPicPr>
          <p:cNvPr id="18" name="Picture 17" descr="receipt_print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4341" y="4123975"/>
            <a:ext cx="1993528" cy="1496174"/>
          </a:xfrm>
          <a:prstGeom prst="rect">
            <a:avLst/>
          </a:prstGeom>
        </p:spPr>
      </p:pic>
      <p:sp>
        <p:nvSpPr>
          <p:cNvPr id="19" name="TextBox 18"/>
          <p:cNvSpPr txBox="1"/>
          <p:nvPr/>
        </p:nvSpPr>
        <p:spPr>
          <a:xfrm>
            <a:off x="6877655" y="5660679"/>
            <a:ext cx="1711338" cy="369332"/>
          </a:xfrm>
          <a:prstGeom prst="rect">
            <a:avLst/>
          </a:prstGeom>
          <a:noFill/>
        </p:spPr>
        <p:txBody>
          <a:bodyPr wrap="none" rtlCol="0">
            <a:spAutoFit/>
          </a:bodyPr>
          <a:lstStyle/>
          <a:p>
            <a:r>
              <a:rPr lang="en-US" dirty="0"/>
              <a:t>Receipt Printer</a:t>
            </a:r>
          </a:p>
        </p:txBody>
      </p:sp>
    </p:spTree>
    <p:extLst>
      <p:ext uri="{BB962C8B-B14F-4D97-AF65-F5344CB8AC3E}">
        <p14:creationId xmlns:p14="http://schemas.microsoft.com/office/powerpoint/2010/main" val="2629964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808437"/>
            <a:ext cx="8229600" cy="1143200"/>
          </a:xfrm>
          <a:prstGeom prst="rect">
            <a:avLst/>
          </a:prstGeom>
        </p:spPr>
        <p:txBody>
          <a:bodyPr lIns="91425" tIns="91425" rIns="91425" bIns="91425" anchor="b" anchorCtr="0">
            <a:noAutofit/>
          </a:bodyPr>
          <a:lstStyle/>
          <a:p>
            <a:pPr lvl="0"/>
            <a:r>
              <a:rPr lang="en-US" dirty="0"/>
              <a:t>Homework</a:t>
            </a:r>
            <a:endParaRPr lang="en" dirty="0"/>
          </a:p>
        </p:txBody>
      </p:sp>
      <p:sp>
        <p:nvSpPr>
          <p:cNvPr id="5" name="TextBox 4"/>
          <p:cNvSpPr txBox="1"/>
          <p:nvPr/>
        </p:nvSpPr>
        <p:spPr>
          <a:xfrm>
            <a:off x="457200" y="2262892"/>
            <a:ext cx="8102184" cy="3693319"/>
          </a:xfrm>
          <a:prstGeom prst="rect">
            <a:avLst/>
          </a:prstGeom>
          <a:noFill/>
        </p:spPr>
        <p:txBody>
          <a:bodyPr wrap="square" rtlCol="0">
            <a:spAutoFit/>
          </a:bodyPr>
          <a:lstStyle/>
          <a:p>
            <a:pPr lvl="0"/>
            <a:r>
              <a:rPr lang="en-US" b="1" dirty="0"/>
              <a:t>Use </a:t>
            </a:r>
            <a:r>
              <a:rPr lang="en-US" b="1" dirty="0" err="1"/>
              <a:t>Firmata</a:t>
            </a:r>
            <a:r>
              <a:rPr lang="en-US" b="1" dirty="0"/>
              <a:t> Serial library to control hardware connected to your Arduino from an interactive processing sketch.</a:t>
            </a:r>
          </a:p>
          <a:p>
            <a:pPr lvl="0"/>
            <a:endParaRPr lang="en-US" dirty="0"/>
          </a:p>
          <a:p>
            <a:pPr lvl="0"/>
            <a:r>
              <a:rPr lang="en-US" dirty="0"/>
              <a:t>You know the drill:</a:t>
            </a:r>
          </a:p>
          <a:p>
            <a:pPr lvl="0"/>
            <a:r>
              <a:rPr lang="en-US" dirty="0"/>
              <a:t>- Submit code on github</a:t>
            </a:r>
          </a:p>
          <a:p>
            <a:pPr lvl="0"/>
            <a:r>
              <a:rPr lang="en-US" dirty="0"/>
              <a:t>- Video link in readme.md</a:t>
            </a:r>
          </a:p>
          <a:p>
            <a:pPr lvl="0"/>
            <a:endParaRPr lang="en-US" dirty="0"/>
          </a:p>
          <a:p>
            <a:pPr lvl="0"/>
            <a:r>
              <a:rPr lang="en-US" dirty="0"/>
              <a:t>Bonus Points: </a:t>
            </a:r>
          </a:p>
          <a:p>
            <a:pPr lvl="0"/>
            <a:r>
              <a:rPr lang="en-US" dirty="0"/>
              <a:t>Plot a visualization of a sensor data in a processing sketch  </a:t>
            </a:r>
          </a:p>
          <a:p>
            <a:pPr lvl="0"/>
            <a:endParaRPr lang="en-US" dirty="0"/>
          </a:p>
          <a:p>
            <a:pPr lvl="0"/>
            <a:r>
              <a:rPr lang="en-US" b="1" dirty="0"/>
              <a:t>Insane bonus</a:t>
            </a:r>
            <a:r>
              <a:rPr lang="en-US" dirty="0"/>
              <a:t>: Implement everything without </a:t>
            </a:r>
            <a:r>
              <a:rPr lang="en-US" dirty="0" err="1"/>
              <a:t>firmata</a:t>
            </a:r>
            <a:r>
              <a:rPr lang="en-US" dirty="0"/>
              <a:t>:</a:t>
            </a:r>
          </a:p>
          <a:p>
            <a:pPr lvl="0"/>
            <a:r>
              <a:rPr lang="en-US" dirty="0"/>
              <a:t>Helper code from Large Systems, MFADT Spring 2015 (Ramsey Nasser)</a:t>
            </a:r>
          </a:p>
          <a:p>
            <a:pPr lvl="0"/>
            <a:r>
              <a:rPr lang="en-US" dirty="0"/>
              <a:t>https://gist.github.com/nasser/476fb7ee2e744cdc88b0</a:t>
            </a:r>
          </a:p>
        </p:txBody>
      </p:sp>
    </p:spTree>
    <p:extLst>
      <p:ext uri="{BB962C8B-B14F-4D97-AF65-F5344CB8AC3E}">
        <p14:creationId xmlns:p14="http://schemas.microsoft.com/office/powerpoint/2010/main" val="2945073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413416" y="4570966"/>
            <a:ext cx="3810000" cy="1143200"/>
          </a:xfrm>
          <a:prstGeom prst="rect">
            <a:avLst/>
          </a:prstGeom>
        </p:spPr>
        <p:txBody>
          <a:bodyPr lIns="91425" tIns="91425" rIns="91425" bIns="91425" anchor="b" anchorCtr="0">
            <a:noAutofit/>
          </a:bodyPr>
          <a:lstStyle/>
          <a:p>
            <a:pPr lvl="0" algn="ctr"/>
            <a:r>
              <a:rPr lang="en-US" sz="3200" dirty="0">
                <a:solidFill>
                  <a:srgbClr val="C00000"/>
                </a:solidFill>
              </a:rPr>
              <a:t>Oh yes, midterms…</a:t>
            </a:r>
            <a:br>
              <a:rPr lang="en-US" sz="3200" dirty="0">
                <a:solidFill>
                  <a:srgbClr val="C00000"/>
                </a:solidFill>
              </a:rPr>
            </a:br>
            <a:r>
              <a:rPr lang="en-US" sz="3200" dirty="0">
                <a:solidFill>
                  <a:srgbClr val="C00000"/>
                </a:solidFill>
              </a:rPr>
              <a:t>It’s time to shine!</a:t>
            </a:r>
            <a:endParaRPr lang="en" sz="3200" dirty="0">
              <a:solidFill>
                <a:srgbClr val="C00000"/>
              </a:solidFill>
            </a:endParaRPr>
          </a:p>
        </p:txBody>
      </p:sp>
      <p:pic>
        <p:nvPicPr>
          <p:cNvPr id="9218" name="Picture 2" descr="https://media.giphy.com/media/l2JJEIMLgrXPEbDGM/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13415" y="1952393"/>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5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Shape 79" descr="1-8-15.jpg"/>
          <p:cNvPicPr preferRelativeResize="0"/>
          <p:nvPr/>
        </p:nvPicPr>
        <p:blipFill>
          <a:blip r:embed="rId3">
            <a:alphaModFix amt="32000"/>
          </a:blip>
          <a:stretch>
            <a:fillRect/>
          </a:stretch>
        </p:blipFill>
        <p:spPr>
          <a:xfrm>
            <a:off x="1" y="-1883213"/>
            <a:ext cx="9143999" cy="3483428"/>
          </a:xfrm>
          <a:prstGeom prst="rect">
            <a:avLst/>
          </a:prstGeom>
          <a:noFill/>
          <a:ln>
            <a:noFill/>
          </a:ln>
        </p:spPr>
      </p:pic>
      <p:sp>
        <p:nvSpPr>
          <p:cNvPr id="80" name="Shape 80"/>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lnSpc>
                <a:spcPct val="115000"/>
              </a:lnSpc>
              <a:spcBef>
                <a:spcPts val="0"/>
              </a:spcBef>
              <a:buClr>
                <a:schemeClr val="dk1"/>
              </a:buClr>
              <a:buSzPct val="30555"/>
              <a:buFont typeface="Arial"/>
              <a:buNone/>
            </a:pPr>
            <a:r>
              <a:rPr lang="en"/>
              <a:t>Creating Outputs</a:t>
            </a:r>
          </a:p>
        </p:txBody>
      </p:sp>
      <p:pic>
        <p:nvPicPr>
          <p:cNvPr id="82" name="Shape 82"/>
          <p:cNvPicPr preferRelativeResize="0"/>
          <p:nvPr/>
        </p:nvPicPr>
        <p:blipFill>
          <a:blip r:embed="rId4">
            <a:alphaModFix/>
          </a:blip>
          <a:stretch>
            <a:fillRect/>
          </a:stretch>
        </p:blipFill>
        <p:spPr>
          <a:xfrm>
            <a:off x="753479" y="1600200"/>
            <a:ext cx="6996585" cy="5164099"/>
          </a:xfrm>
          <a:prstGeom prst="rect">
            <a:avLst/>
          </a:prstGeom>
          <a:noFill/>
          <a:ln>
            <a:noFill/>
          </a:ln>
        </p:spPr>
      </p:pic>
    </p:spTree>
    <p:extLst>
      <p:ext uri="{BB962C8B-B14F-4D97-AF65-F5344CB8AC3E}">
        <p14:creationId xmlns:p14="http://schemas.microsoft.com/office/powerpoint/2010/main" val="24471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2971800"/>
            <a:ext cx="5405446" cy="923330"/>
          </a:xfrm>
          <a:prstGeom prst="rect">
            <a:avLst/>
          </a:prstGeom>
          <a:noFill/>
        </p:spPr>
        <p:txBody>
          <a:bodyPr wrap="none" rtlCol="0">
            <a:spAutoFit/>
          </a:bodyPr>
          <a:lstStyle/>
          <a:p>
            <a:r>
              <a:rPr lang="en-US" sz="5400" dirty="0">
                <a:solidFill>
                  <a:schemeClr val="tx2"/>
                </a:solidFill>
              </a:rPr>
              <a:t>MULTIPLE LEDs</a:t>
            </a:r>
          </a:p>
        </p:txBody>
      </p:sp>
    </p:spTree>
    <p:extLst>
      <p:ext uri="{BB962C8B-B14F-4D97-AF65-F5344CB8AC3E}">
        <p14:creationId xmlns:p14="http://schemas.microsoft.com/office/powerpoint/2010/main" val="36422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60202"/>
          </a:xfrm>
        </p:spPr>
        <p:txBody>
          <a:bodyPr/>
          <a:lstStyle/>
          <a:p>
            <a:r>
              <a:rPr lang="en-US" dirty="0"/>
              <a:t>Series Circuit</a:t>
            </a:r>
          </a:p>
        </p:txBody>
      </p:sp>
      <p:sp>
        <p:nvSpPr>
          <p:cNvPr id="3" name="Text Placeholder 2"/>
          <p:cNvSpPr>
            <a:spLocks noGrp="1"/>
          </p:cNvSpPr>
          <p:nvPr>
            <p:ph type="body" idx="1"/>
          </p:nvPr>
        </p:nvSpPr>
        <p:spPr/>
        <p:txBody>
          <a:bodyPr/>
          <a:lstStyle/>
          <a:p>
            <a:endParaRPr lang="en-US"/>
          </a:p>
        </p:txBody>
      </p:sp>
      <p:pic>
        <p:nvPicPr>
          <p:cNvPr id="4" name="Picture 3" descr="CCLAB_Arduino#3_2015_Page_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4839"/>
            <a:ext cx="9144000" cy="5571440"/>
          </a:xfrm>
          <a:prstGeom prst="rect">
            <a:avLst/>
          </a:prstGeom>
        </p:spPr>
      </p:pic>
      <p:sp>
        <p:nvSpPr>
          <p:cNvPr id="5" name="TextBox 4"/>
          <p:cNvSpPr txBox="1"/>
          <p:nvPr/>
        </p:nvSpPr>
        <p:spPr>
          <a:xfrm>
            <a:off x="5242515" y="513379"/>
            <a:ext cx="2999583" cy="1477328"/>
          </a:xfrm>
          <a:prstGeom prst="rect">
            <a:avLst/>
          </a:prstGeom>
          <a:noFill/>
        </p:spPr>
        <p:txBody>
          <a:bodyPr wrap="square" rtlCol="0">
            <a:spAutoFit/>
          </a:bodyPr>
          <a:lstStyle/>
          <a:p>
            <a:r>
              <a:rPr lang="en-US" dirty="0"/>
              <a:t>Two components are in series if they share a common node and if the </a:t>
            </a:r>
            <a:r>
              <a:rPr lang="en-US" b="1" dirty="0"/>
              <a:t>same current</a:t>
            </a:r>
            <a:r>
              <a:rPr lang="en-US" dirty="0"/>
              <a:t> flows through them.</a:t>
            </a:r>
          </a:p>
        </p:txBody>
      </p:sp>
    </p:spTree>
    <p:extLst>
      <p:ext uri="{BB962C8B-B14F-4D97-AF65-F5344CB8AC3E}">
        <p14:creationId xmlns:p14="http://schemas.microsoft.com/office/powerpoint/2010/main" val="54767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Parallel Circuit</a:t>
            </a:r>
          </a:p>
        </p:txBody>
      </p:sp>
      <p:pic>
        <p:nvPicPr>
          <p:cNvPr id="3" name="Picture 2" descr="CCLAB_Arduino#3_2015_Page_22.jpg"/>
          <p:cNvPicPr>
            <a:picLocks noChangeAspect="1"/>
          </p:cNvPicPr>
          <p:nvPr/>
        </p:nvPicPr>
        <p:blipFill>
          <a:blip>
            <a:extLst>
              <a:ext uri="{28A0092B-C50C-407E-A947-70E740481C1C}">
                <a14:useLocalDpi xmlns:a14="http://schemas.microsoft.com/office/drawing/2010/main" val="0"/>
              </a:ext>
            </a:extLst>
          </a:blip>
          <a:stretch>
            <a:fillRect/>
          </a:stretch>
        </p:blipFill>
        <p:spPr>
          <a:xfrm>
            <a:off x="0" y="1256198"/>
            <a:ext cx="9144000" cy="5601801"/>
          </a:xfrm>
          <a:prstGeom prst="rect">
            <a:avLst/>
          </a:prstGeom>
        </p:spPr>
      </p:pic>
      <p:sp>
        <p:nvSpPr>
          <p:cNvPr id="5" name="TextBox 4"/>
          <p:cNvSpPr txBox="1"/>
          <p:nvPr/>
        </p:nvSpPr>
        <p:spPr>
          <a:xfrm>
            <a:off x="5661376" y="794534"/>
            <a:ext cx="2877978" cy="923330"/>
          </a:xfrm>
          <a:prstGeom prst="rect">
            <a:avLst/>
          </a:prstGeom>
          <a:noFill/>
        </p:spPr>
        <p:txBody>
          <a:bodyPr wrap="square" rtlCol="0">
            <a:spAutoFit/>
          </a:bodyPr>
          <a:lstStyle/>
          <a:p>
            <a:r>
              <a:rPr lang="en-US" dirty="0"/>
              <a:t>If components share </a:t>
            </a:r>
            <a:r>
              <a:rPr lang="en-US" i="1" dirty="0"/>
              <a:t>two</a:t>
            </a:r>
            <a:r>
              <a:rPr lang="en-US" dirty="0"/>
              <a:t> common nodes, they are in parallel.</a:t>
            </a:r>
          </a:p>
        </p:txBody>
      </p:sp>
    </p:spTree>
    <p:extLst>
      <p:ext uri="{BB962C8B-B14F-4D97-AF65-F5344CB8AC3E}">
        <p14:creationId xmlns:p14="http://schemas.microsoft.com/office/powerpoint/2010/main" val="218615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RGB LED</a:t>
            </a:r>
          </a:p>
        </p:txBody>
      </p:sp>
      <p:pic>
        <p:nvPicPr>
          <p:cNvPr id="4" name="Content Placeholder 3" descr="CCLAB_Arduino#3_2015_Page_11.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539" t="12977" r="2539"/>
          <a:stretch/>
        </p:blipFill>
        <p:spPr>
          <a:xfrm>
            <a:off x="457200" y="2233074"/>
            <a:ext cx="8229600" cy="4243925"/>
          </a:xfrm>
        </p:spPr>
      </p:pic>
    </p:spTree>
    <p:extLst>
      <p:ext uri="{BB962C8B-B14F-4D97-AF65-F5344CB8AC3E}">
        <p14:creationId xmlns:p14="http://schemas.microsoft.com/office/powerpoint/2010/main" val="604299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CLAB_Arduino#3_2015_Page_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0451"/>
            <a:ext cx="9144000" cy="5997549"/>
          </a:xfrm>
          <a:prstGeom prst="rect">
            <a:avLst/>
          </a:prstGeom>
        </p:spPr>
      </p:pic>
      <p:sp>
        <p:nvSpPr>
          <p:cNvPr id="2" name="TextBox 1"/>
          <p:cNvSpPr txBox="1"/>
          <p:nvPr/>
        </p:nvSpPr>
        <p:spPr>
          <a:xfrm>
            <a:off x="3810282" y="1039194"/>
            <a:ext cx="5174955" cy="646331"/>
          </a:xfrm>
          <a:prstGeom prst="rect">
            <a:avLst/>
          </a:prstGeom>
          <a:noFill/>
        </p:spPr>
        <p:txBody>
          <a:bodyPr wrap="square" rtlCol="0">
            <a:spAutoFit/>
          </a:bodyPr>
          <a:lstStyle/>
          <a:p>
            <a:pPr lvl="0"/>
            <a:r>
              <a:rPr lang="en" dirty="0">
                <a:solidFill>
                  <a:schemeClr val="tx2"/>
                </a:solidFill>
              </a:rPr>
              <a:t>file-&gt;example-&gt;SIK Guide Code</a:t>
            </a:r>
            <a:r>
              <a:rPr lang="en-US" dirty="0">
                <a:solidFill>
                  <a:schemeClr val="tx2"/>
                </a:solidFill>
              </a:rPr>
              <a:t>-</a:t>
            </a:r>
            <a:r>
              <a:rPr lang="en" dirty="0">
                <a:solidFill>
                  <a:schemeClr val="tx2"/>
                </a:solidFill>
              </a:rPr>
              <a:t>&gt;Circuit_03</a:t>
            </a:r>
          </a:p>
          <a:p>
            <a:endParaRPr lang="en-US" dirty="0">
              <a:solidFill>
                <a:schemeClr val="tx2"/>
              </a:solidFill>
            </a:endParaRPr>
          </a:p>
        </p:txBody>
      </p:sp>
    </p:spTree>
    <p:extLst>
      <p:ext uri="{BB962C8B-B14F-4D97-AF65-F5344CB8AC3E}">
        <p14:creationId xmlns:p14="http://schemas.microsoft.com/office/powerpoint/2010/main" val="3785659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TotalTime>
  <Words>1154</Words>
  <Application>Microsoft Office PowerPoint</Application>
  <PresentationFormat>On-screen Show (4:3)</PresentationFormat>
  <Paragraphs>156</Paragraphs>
  <Slides>31</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Clarity</vt:lpstr>
      <vt:lpstr>Arduino Week 3 – Outputs &amp; FIRMATA</vt:lpstr>
      <vt:lpstr>Go to  sparkfun.com/sikcode</vt:lpstr>
      <vt:lpstr>There are many other outputs besides LEDs for use with Arduino </vt:lpstr>
      <vt:lpstr>Creating Outputs</vt:lpstr>
      <vt:lpstr>PowerPoint Presentation</vt:lpstr>
      <vt:lpstr>Series Circuit</vt:lpstr>
      <vt:lpstr>Parallel Circuit</vt:lpstr>
      <vt:lpstr>RGB LED</vt:lpstr>
      <vt:lpstr>PowerPoint Presentation</vt:lpstr>
      <vt:lpstr>Multiple LEDs</vt:lpstr>
      <vt:lpstr>PowerPoint Presentation</vt:lpstr>
      <vt:lpstr>Servo Motor</vt:lpstr>
      <vt:lpstr>Servo Sweep</vt:lpstr>
      <vt:lpstr>Servo Knob</vt:lpstr>
      <vt:lpstr>DC Motor</vt:lpstr>
      <vt:lpstr>PowerPoint Presentation</vt:lpstr>
      <vt:lpstr>PowerPoint Presentation</vt:lpstr>
      <vt:lpstr>DC Motor</vt:lpstr>
      <vt:lpstr>Communication Protocols  Quick Question! What are protocols? Why are they important? Give an example.</vt:lpstr>
      <vt:lpstr>FIRMATA </vt:lpstr>
      <vt:lpstr>What is Firmata?</vt:lpstr>
      <vt:lpstr>Why use Firmata?</vt:lpstr>
      <vt:lpstr>Processing  = Master Arduino = Slave</vt:lpstr>
      <vt:lpstr>Load Firmata on Arduino</vt:lpstr>
      <vt:lpstr>Install Firmata library  in Processing</vt:lpstr>
      <vt:lpstr>Processing code</vt:lpstr>
      <vt:lpstr>this is an old screenshot  ( disregard the code)</vt:lpstr>
      <vt:lpstr>Processing code</vt:lpstr>
      <vt:lpstr>Pro Tip</vt:lpstr>
      <vt:lpstr>Homework</vt:lpstr>
      <vt:lpstr>Oh yes, midterms… It’s time to shine!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Week 3 - Outputs and OSC</dc:title>
  <dc:subject/>
  <dc:creator>Kristin Slater</dc:creator>
  <cp:keywords/>
  <dc:description/>
  <cp:lastModifiedBy>Jaskirat Randhawa</cp:lastModifiedBy>
  <cp:revision>53</cp:revision>
  <dcterms:created xsi:type="dcterms:W3CDTF">2016-09-30T17:47:26Z</dcterms:created>
  <dcterms:modified xsi:type="dcterms:W3CDTF">2016-10-02T20:24:49Z</dcterms:modified>
  <cp:category/>
</cp:coreProperties>
</file>